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418" r:id="rId5"/>
    <p:sldId id="431" r:id="rId6"/>
    <p:sldId id="421" r:id="rId7"/>
    <p:sldId id="256" r:id="rId8"/>
    <p:sldId id="5903" r:id="rId9"/>
    <p:sldId id="5904" r:id="rId10"/>
    <p:sldId id="422" r:id="rId11"/>
    <p:sldId id="423" r:id="rId12"/>
    <p:sldId id="427" r:id="rId13"/>
    <p:sldId id="424" r:id="rId14"/>
    <p:sldId id="5896" r:id="rId15"/>
    <p:sldId id="5895" r:id="rId16"/>
    <p:sldId id="5902" r:id="rId17"/>
    <p:sldId id="425" r:id="rId18"/>
    <p:sldId id="5901" r:id="rId19"/>
    <p:sldId id="5892" r:id="rId20"/>
    <p:sldId id="5899" r:id="rId21"/>
    <p:sldId id="5894" r:id="rId22"/>
    <p:sldId id="5905" r:id="rId23"/>
    <p:sldId id="426" r:id="rId24"/>
    <p:sldId id="428" r:id="rId25"/>
    <p:sldId id="5900" r:id="rId26"/>
    <p:sldId id="429" r:id="rId27"/>
    <p:sldId id="5891" r:id="rId28"/>
    <p:sldId id="5890" r:id="rId29"/>
    <p:sldId id="5906" r:id="rId30"/>
  </p:sldIdLst>
  <p:sldSz cx="12192000" cy="6858000"/>
  <p:notesSz cx="7010400" cy="92964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18" autoAdjust="0"/>
    <p:restoredTop sz="85714" autoAdjust="0"/>
  </p:normalViewPr>
  <p:slideViewPr>
    <p:cSldViewPr snapToGrid="0">
      <p:cViewPr varScale="1">
        <p:scale>
          <a:sx n="44" d="100"/>
          <a:sy n="44" d="100"/>
        </p:scale>
        <p:origin x="624" y="62"/>
      </p:cViewPr>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8045"/>
    </p:cViewPr>
  </p:sorterViewPr>
  <p:notesViewPr>
    <p:cSldViewPr snapToGrid="0">
      <p:cViewPr varScale="1">
        <p:scale>
          <a:sx n="39" d="100"/>
          <a:sy n="39" d="100"/>
        </p:scale>
        <p:origin x="2381"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4381102-3884-4CF6-8EB5-814E366EFA77}" type="datetimeFigureOut">
              <a:rPr lang="en-US" smtClean="0"/>
              <a:t>8/1/2021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ACBECE2-F1F4-4D3F-9896-DDD0F486887C}" type="slidenum">
              <a:rPr lang="en-US" smtClean="0"/>
              <a:t>‹#›</a:t>
            </a:fld>
            <a:endParaRPr lang="en-US"/>
          </a:p>
        </p:txBody>
      </p:sp>
    </p:spTree>
    <p:extLst>
      <p:ext uri="{BB962C8B-B14F-4D97-AF65-F5344CB8AC3E}">
        <p14:creationId xmlns:p14="http://schemas.microsoft.com/office/powerpoint/2010/main" val="3849209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BECE2-F1F4-4D3F-9896-DDD0F486887C}" type="slidenum">
              <a:rPr lang="en-US" smtClean="0"/>
              <a:t>1</a:t>
            </a:fld>
            <a:endParaRPr lang="en-US"/>
          </a:p>
        </p:txBody>
      </p:sp>
    </p:spTree>
    <p:extLst>
      <p:ext uri="{BB962C8B-B14F-4D97-AF65-F5344CB8AC3E}">
        <p14:creationId xmlns:p14="http://schemas.microsoft.com/office/powerpoint/2010/main" val="394448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537.1 sample extracted with Strata- SDBVB showing high recoveries for all 18 compounds.  RSD’s are high, but this is possibly due to weak interaction of the acids on the SDVB media</a:t>
            </a:r>
          </a:p>
        </p:txBody>
      </p:sp>
      <p:sp>
        <p:nvSpPr>
          <p:cNvPr id="4" name="Slide Number Placeholder 3"/>
          <p:cNvSpPr>
            <a:spLocks noGrp="1"/>
          </p:cNvSpPr>
          <p:nvPr>
            <p:ph type="sldNum" sz="quarter" idx="5"/>
          </p:nvPr>
        </p:nvSpPr>
        <p:spPr/>
        <p:txBody>
          <a:bodyPr/>
          <a:lstStyle/>
          <a:p>
            <a:fld id="{DACBECE2-F1F4-4D3F-9896-DDD0F486887C}" type="slidenum">
              <a:rPr lang="en-US" smtClean="0"/>
              <a:t>10</a:t>
            </a:fld>
            <a:endParaRPr lang="en-US"/>
          </a:p>
        </p:txBody>
      </p:sp>
    </p:spTree>
    <p:extLst>
      <p:ext uri="{BB962C8B-B14F-4D97-AF65-F5344CB8AC3E}">
        <p14:creationId xmlns:p14="http://schemas.microsoft.com/office/powerpoint/2010/main" val="2987475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25 analyte 533 panel extracted using Strata X-AW.  No RSD values are included, but a quick review shows that the recoveries are very </a:t>
            </a:r>
          </a:p>
        </p:txBody>
      </p:sp>
      <p:sp>
        <p:nvSpPr>
          <p:cNvPr id="4" name="Slide Number Placeholder 3"/>
          <p:cNvSpPr>
            <a:spLocks noGrp="1"/>
          </p:cNvSpPr>
          <p:nvPr>
            <p:ph type="sldNum" sz="quarter" idx="5"/>
          </p:nvPr>
        </p:nvSpPr>
        <p:spPr/>
        <p:txBody>
          <a:bodyPr/>
          <a:lstStyle/>
          <a:p>
            <a:fld id="{DACBECE2-F1F4-4D3F-9896-DDD0F486887C}" type="slidenum">
              <a:rPr lang="en-US" smtClean="0"/>
              <a:t>11</a:t>
            </a:fld>
            <a:endParaRPr lang="en-US"/>
          </a:p>
        </p:txBody>
      </p:sp>
    </p:spTree>
    <p:extLst>
      <p:ext uri="{BB962C8B-B14F-4D97-AF65-F5344CB8AC3E}">
        <p14:creationId xmlns:p14="http://schemas.microsoft.com/office/powerpoint/2010/main" val="1833463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B-15 from the QSM V5.3 has a requirement to use Env-Carb for post extraction clean up of non-DW samples.  However, they indicate </a:t>
            </a:r>
            <a:r>
              <a:rPr lang="en-US" dirty="0" err="1"/>
              <a:t>equivlenat</a:t>
            </a:r>
            <a:r>
              <a:rPr lang="en-US" dirty="0"/>
              <a:t> media can be used (GCB), and they do not indicate format</a:t>
            </a:r>
          </a:p>
          <a:p>
            <a:endParaRPr lang="en-US" dirty="0"/>
          </a:p>
        </p:txBody>
      </p:sp>
      <p:sp>
        <p:nvSpPr>
          <p:cNvPr id="4" name="Slide Number Placeholder 3"/>
          <p:cNvSpPr>
            <a:spLocks noGrp="1"/>
          </p:cNvSpPr>
          <p:nvPr>
            <p:ph type="sldNum" sz="quarter" idx="5"/>
          </p:nvPr>
        </p:nvSpPr>
        <p:spPr/>
        <p:txBody>
          <a:bodyPr/>
          <a:lstStyle/>
          <a:p>
            <a:fld id="{DACBECE2-F1F4-4D3F-9896-DDD0F486887C}" type="slidenum">
              <a:rPr lang="en-US" smtClean="0"/>
              <a:t>12</a:t>
            </a:fld>
            <a:endParaRPr lang="en-US"/>
          </a:p>
        </p:txBody>
      </p:sp>
    </p:spTree>
    <p:extLst>
      <p:ext uri="{BB962C8B-B14F-4D97-AF65-F5344CB8AC3E}">
        <p14:creationId xmlns:p14="http://schemas.microsoft.com/office/powerpoint/2010/main" val="545139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back story of using GCB is that there are organic interferences in samples that have significant exposure to Biota (including sediments, soils, Waste water and Biosolids).  These compounds are mostly organic acids (like </a:t>
            </a:r>
            <a:r>
              <a:rPr lang="en-US" dirty="0" err="1"/>
              <a:t>Humic</a:t>
            </a:r>
            <a:r>
              <a:rPr lang="en-US" dirty="0"/>
              <a:t> or Cholic Acid) that are co-extracted with the acidic PFAS compounds.  These organic acids can be removed by GCB, but there is evidence to suggest that long chain PFAS compounds will also interact with the GCB, resulting in lower recoveries for these </a:t>
            </a:r>
            <a:r>
              <a:rPr lang="en-US" dirty="0" err="1"/>
              <a:t>compds</a:t>
            </a:r>
            <a:r>
              <a:rPr lang="en-US" dirty="0"/>
              <a:t>.  However this same interaction can actually improve recovery of the same long chain compounds, depending on the format used</a:t>
            </a:r>
          </a:p>
          <a:p>
            <a:endParaRPr lang="en-US" dirty="0"/>
          </a:p>
        </p:txBody>
      </p:sp>
      <p:sp>
        <p:nvSpPr>
          <p:cNvPr id="4" name="Slide Number Placeholder 3"/>
          <p:cNvSpPr>
            <a:spLocks noGrp="1"/>
          </p:cNvSpPr>
          <p:nvPr>
            <p:ph type="sldNum" sz="quarter" idx="5"/>
          </p:nvPr>
        </p:nvSpPr>
        <p:spPr/>
        <p:txBody>
          <a:bodyPr/>
          <a:lstStyle/>
          <a:p>
            <a:fld id="{DACBECE2-F1F4-4D3F-9896-DDD0F486887C}" type="slidenum">
              <a:rPr lang="en-US" smtClean="0"/>
              <a:t>13</a:t>
            </a:fld>
            <a:endParaRPr lang="en-US"/>
          </a:p>
        </p:txBody>
      </p:sp>
    </p:spTree>
    <p:extLst>
      <p:ext uri="{BB962C8B-B14F-4D97-AF65-F5344CB8AC3E}">
        <p14:creationId xmlns:p14="http://schemas.microsoft.com/office/powerpoint/2010/main" val="3738430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labs introduced GCB into their methods using bulk media for </a:t>
            </a:r>
            <a:r>
              <a:rPr lang="en-US" dirty="0" err="1"/>
              <a:t>dSPE</a:t>
            </a:r>
            <a:r>
              <a:rPr lang="en-US" dirty="0"/>
              <a:t>.  This involves adding an </a:t>
            </a:r>
            <a:r>
              <a:rPr lang="en-US" dirty="0" err="1"/>
              <a:t>aliqiot</a:t>
            </a:r>
            <a:r>
              <a:rPr lang="en-US" dirty="0"/>
              <a:t> of GCB to the extracted sample, </a:t>
            </a:r>
            <a:r>
              <a:rPr lang="en-US" dirty="0" err="1"/>
              <a:t>vortexing</a:t>
            </a:r>
            <a:r>
              <a:rPr lang="en-US" dirty="0"/>
              <a:t> this mixture, and then spinning it down to allow for the supernatant to be drawn off and injected into the LC</a:t>
            </a:r>
          </a:p>
        </p:txBody>
      </p:sp>
      <p:sp>
        <p:nvSpPr>
          <p:cNvPr id="4" name="Slide Number Placeholder 3"/>
          <p:cNvSpPr>
            <a:spLocks noGrp="1"/>
          </p:cNvSpPr>
          <p:nvPr>
            <p:ph type="sldNum" sz="quarter" idx="5"/>
          </p:nvPr>
        </p:nvSpPr>
        <p:spPr/>
        <p:txBody>
          <a:bodyPr/>
          <a:lstStyle/>
          <a:p>
            <a:fld id="{DACBECE2-F1F4-4D3F-9896-DDD0F486887C}" type="slidenum">
              <a:rPr lang="en-US" smtClean="0"/>
              <a:t>14</a:t>
            </a:fld>
            <a:endParaRPr lang="en-US"/>
          </a:p>
        </p:txBody>
      </p:sp>
    </p:spTree>
    <p:extLst>
      <p:ext uri="{BB962C8B-B14F-4D97-AF65-F5344CB8AC3E}">
        <p14:creationId xmlns:p14="http://schemas.microsoft.com/office/powerpoint/2010/main" val="120827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issues with using </a:t>
            </a:r>
            <a:r>
              <a:rPr lang="en-US" dirty="0" err="1"/>
              <a:t>dSPE</a:t>
            </a:r>
            <a:r>
              <a:rPr lang="en-US" dirty="0"/>
              <a:t> for this cleanup, including:</a:t>
            </a:r>
            <a:br>
              <a:rPr lang="en-US" dirty="0"/>
            </a:br>
            <a:br>
              <a:rPr lang="en-US" dirty="0"/>
            </a:br>
            <a:r>
              <a:rPr lang="en-US" dirty="0"/>
              <a:t>Time</a:t>
            </a:r>
          </a:p>
          <a:p>
            <a:r>
              <a:rPr lang="en-US" dirty="0"/>
              <a:t>Precision</a:t>
            </a:r>
          </a:p>
          <a:p>
            <a:r>
              <a:rPr lang="en-US" dirty="0"/>
              <a:t>Mess</a:t>
            </a:r>
          </a:p>
          <a:p>
            <a:r>
              <a:rPr lang="en-US" dirty="0"/>
              <a:t>Recovery</a:t>
            </a:r>
          </a:p>
          <a:p>
            <a:r>
              <a:rPr lang="en-US" dirty="0"/>
              <a:t>Clogging</a:t>
            </a:r>
          </a:p>
          <a:p>
            <a:endParaRPr lang="en-US" dirty="0"/>
          </a:p>
        </p:txBody>
      </p:sp>
      <p:sp>
        <p:nvSpPr>
          <p:cNvPr id="4" name="Slide Number Placeholder 3"/>
          <p:cNvSpPr>
            <a:spLocks noGrp="1"/>
          </p:cNvSpPr>
          <p:nvPr>
            <p:ph type="sldNum" sz="quarter" idx="5"/>
          </p:nvPr>
        </p:nvSpPr>
        <p:spPr/>
        <p:txBody>
          <a:bodyPr/>
          <a:lstStyle/>
          <a:p>
            <a:fld id="{DACBECE2-F1F4-4D3F-9896-DDD0F486887C}" type="slidenum">
              <a:rPr lang="en-US" smtClean="0"/>
              <a:t>15</a:t>
            </a:fld>
            <a:endParaRPr lang="en-US"/>
          </a:p>
        </p:txBody>
      </p:sp>
    </p:spTree>
    <p:extLst>
      <p:ext uri="{BB962C8B-B14F-4D97-AF65-F5344CB8AC3E}">
        <p14:creationId xmlns:p14="http://schemas.microsoft.com/office/powerpoint/2010/main" val="3707436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is from a study performed at Eurofins Lancaster, the largest PFAS lab in the US.  They determined that </a:t>
            </a:r>
            <a:r>
              <a:rPr lang="en-US" dirty="0" err="1"/>
              <a:t>dSPE</a:t>
            </a:r>
            <a:r>
              <a:rPr lang="en-US" dirty="0"/>
              <a:t> led to significantly lower recoveries of long chain compounds (possibly from the retention of these compounds on the GCB – which could be addressed by re-extracting the GCB after the </a:t>
            </a:r>
            <a:r>
              <a:rPr lang="en-US" dirty="0" err="1"/>
              <a:t>centrifgiation</a:t>
            </a:r>
            <a:r>
              <a:rPr lang="en-US" dirty="0"/>
              <a:t> (but of course that is additional steps and additional time and potential variability)</a:t>
            </a:r>
          </a:p>
        </p:txBody>
      </p:sp>
      <p:sp>
        <p:nvSpPr>
          <p:cNvPr id="4" name="Slide Number Placeholder 3"/>
          <p:cNvSpPr>
            <a:spLocks noGrp="1"/>
          </p:cNvSpPr>
          <p:nvPr>
            <p:ph type="sldNum" sz="quarter" idx="5"/>
          </p:nvPr>
        </p:nvSpPr>
        <p:spPr/>
        <p:txBody>
          <a:bodyPr/>
          <a:lstStyle/>
          <a:p>
            <a:fld id="{DACBECE2-F1F4-4D3F-9896-DDD0F486887C}" type="slidenum">
              <a:rPr lang="en-US" smtClean="0"/>
              <a:t>16</a:t>
            </a:fld>
            <a:endParaRPr lang="en-US"/>
          </a:p>
        </p:txBody>
      </p:sp>
    </p:spTree>
    <p:extLst>
      <p:ext uri="{BB962C8B-B14F-4D97-AF65-F5344CB8AC3E}">
        <p14:creationId xmlns:p14="http://schemas.microsoft.com/office/powerpoint/2010/main" val="2215979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limitations and problems associated with </a:t>
            </a:r>
            <a:r>
              <a:rPr lang="en-US" dirty="0" err="1"/>
              <a:t>dSPE</a:t>
            </a:r>
            <a:r>
              <a:rPr lang="en-US" dirty="0"/>
              <a:t> most labs moved over to separate (stand-alone) GCB tubes for the cleanup.  In this case the SPE eluent was then passed through the separate GCB cartridge.  Benefits were less mess (GCB already contained), less variability (fewer steps, and the GCB is already pre-measured and </a:t>
            </a:r>
            <a:r>
              <a:rPr lang="en-US" dirty="0" err="1"/>
              <a:t>QCd</a:t>
            </a:r>
            <a:r>
              <a:rPr lang="en-US" dirty="0"/>
              <a:t>), no potential for clogging the LC/MS.  However there are still additional time and $ using this format.</a:t>
            </a:r>
          </a:p>
        </p:txBody>
      </p:sp>
      <p:sp>
        <p:nvSpPr>
          <p:cNvPr id="4" name="Slide Number Placeholder 3"/>
          <p:cNvSpPr>
            <a:spLocks noGrp="1"/>
          </p:cNvSpPr>
          <p:nvPr>
            <p:ph type="sldNum" sz="quarter" idx="5"/>
          </p:nvPr>
        </p:nvSpPr>
        <p:spPr/>
        <p:txBody>
          <a:bodyPr/>
          <a:lstStyle/>
          <a:p>
            <a:fld id="{DACBECE2-F1F4-4D3F-9896-DDD0F486887C}" type="slidenum">
              <a:rPr lang="en-US" smtClean="0"/>
              <a:t>17</a:t>
            </a:fld>
            <a:endParaRPr lang="en-US"/>
          </a:p>
        </p:txBody>
      </p:sp>
    </p:spTree>
    <p:extLst>
      <p:ext uri="{BB962C8B-B14F-4D97-AF65-F5344CB8AC3E}">
        <p14:creationId xmlns:p14="http://schemas.microsoft.com/office/powerpoint/2010/main" val="1178543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solution (actually developed in collaboration with Eurofins Lancaster is to incorporate the GCB within the WAX SPE tube, creating a stacked tube.  After exhaustive experimentation the 200mg WAX/50mg GCB and 500mg WAX/50mg GCB formats were determined to offer the best recoveries and lowest RSD values for these methods</a:t>
            </a:r>
          </a:p>
        </p:txBody>
      </p:sp>
      <p:sp>
        <p:nvSpPr>
          <p:cNvPr id="4" name="Slide Number Placeholder 3"/>
          <p:cNvSpPr>
            <a:spLocks noGrp="1"/>
          </p:cNvSpPr>
          <p:nvPr>
            <p:ph type="sldNum" sz="quarter" idx="5"/>
          </p:nvPr>
        </p:nvSpPr>
        <p:spPr/>
        <p:txBody>
          <a:bodyPr/>
          <a:lstStyle/>
          <a:p>
            <a:fld id="{DACBECE2-F1F4-4D3F-9896-DDD0F486887C}" type="slidenum">
              <a:rPr lang="en-US" smtClean="0"/>
              <a:t>18</a:t>
            </a:fld>
            <a:endParaRPr lang="en-US"/>
          </a:p>
        </p:txBody>
      </p:sp>
    </p:spTree>
    <p:extLst>
      <p:ext uri="{BB962C8B-B14F-4D97-AF65-F5344CB8AC3E}">
        <p14:creationId xmlns:p14="http://schemas.microsoft.com/office/powerpoint/2010/main" val="3404610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comparison of results of LCS samples using </a:t>
            </a:r>
            <a:r>
              <a:rPr lang="en-US" dirty="0" err="1"/>
              <a:t>dSPE</a:t>
            </a:r>
            <a:r>
              <a:rPr lang="en-US" dirty="0"/>
              <a:t> and Stacked Tubes is shown here,  While </a:t>
            </a:r>
            <a:r>
              <a:rPr lang="en-US" dirty="0" err="1"/>
              <a:t>dSPE</a:t>
            </a:r>
            <a:r>
              <a:rPr lang="en-US" dirty="0"/>
              <a:t> showed acceptable results (all recoveries were 70-130, and RSD’s &lt;30%) data from the stacked tubes show improvements in both areas – higher recoveries and lower RSD.  It is worthwhile to note that the </a:t>
            </a:r>
            <a:r>
              <a:rPr lang="en-US" dirty="0" err="1"/>
              <a:t>dSPE</a:t>
            </a:r>
            <a:r>
              <a:rPr lang="en-US" dirty="0"/>
              <a:t> samples were spiked at 50ng, while the Stacked Tube samples were spiked at 20ng (meaning that the lower RSD’s for the stacked tubes are even more advantageous relative to the RSD’s for the </a:t>
            </a:r>
            <a:r>
              <a:rPr lang="en-US" dirty="0" err="1"/>
              <a:t>dSPE</a:t>
            </a:r>
            <a:r>
              <a:rPr lang="en-US" dirty="0"/>
              <a:t> samples.</a:t>
            </a:r>
          </a:p>
        </p:txBody>
      </p:sp>
      <p:sp>
        <p:nvSpPr>
          <p:cNvPr id="4" name="Slide Number Placeholder 3"/>
          <p:cNvSpPr>
            <a:spLocks noGrp="1"/>
          </p:cNvSpPr>
          <p:nvPr>
            <p:ph type="sldNum" sz="quarter" idx="5"/>
          </p:nvPr>
        </p:nvSpPr>
        <p:spPr/>
        <p:txBody>
          <a:bodyPr/>
          <a:lstStyle/>
          <a:p>
            <a:fld id="{DACBECE2-F1F4-4D3F-9896-DDD0F486887C}" type="slidenum">
              <a:rPr lang="en-US" smtClean="0"/>
              <a:t>19</a:t>
            </a:fld>
            <a:endParaRPr lang="en-US"/>
          </a:p>
        </p:txBody>
      </p:sp>
    </p:spTree>
    <p:extLst>
      <p:ext uri="{BB962C8B-B14F-4D97-AF65-F5344CB8AC3E}">
        <p14:creationId xmlns:p14="http://schemas.microsoft.com/office/powerpoint/2010/main" val="115436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cover several areas, with only a minimal amount of time being spent on the History of PFAS and the various official methods (as these topics have been covered ad </a:t>
            </a:r>
            <a:r>
              <a:rPr lang="en-US" dirty="0" err="1"/>
              <a:t>naseaum</a:t>
            </a:r>
            <a:r>
              <a:rPr lang="en-US" dirty="0"/>
              <a:t> over the past 2+ years!).  The majority of time will be spent reviewing the different sample prep strategies for compliance with DOD Table B15 from the QSM version 5.3. We will spend a few minutes discussing future considerations in PFAS analysis, especially the possible impact of the pending 1600 Series method on the sample prep options.</a:t>
            </a:r>
          </a:p>
          <a:p>
            <a:endParaRPr lang="en-US" dirty="0"/>
          </a:p>
        </p:txBody>
      </p:sp>
      <p:sp>
        <p:nvSpPr>
          <p:cNvPr id="4" name="Slide Number Placeholder 3"/>
          <p:cNvSpPr>
            <a:spLocks noGrp="1"/>
          </p:cNvSpPr>
          <p:nvPr>
            <p:ph type="sldNum" sz="quarter" idx="5"/>
          </p:nvPr>
        </p:nvSpPr>
        <p:spPr/>
        <p:txBody>
          <a:bodyPr/>
          <a:lstStyle/>
          <a:p>
            <a:fld id="{DACBECE2-F1F4-4D3F-9896-DDD0F486887C}" type="slidenum">
              <a:rPr lang="en-US" smtClean="0"/>
              <a:t>2</a:t>
            </a:fld>
            <a:endParaRPr lang="en-US"/>
          </a:p>
        </p:txBody>
      </p:sp>
    </p:spTree>
    <p:extLst>
      <p:ext uri="{BB962C8B-B14F-4D97-AF65-F5344CB8AC3E}">
        <p14:creationId xmlns:p14="http://schemas.microsoft.com/office/powerpoint/2010/main" val="2026665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THis</a:t>
            </a:r>
            <a:r>
              <a:rPr lang="en-US" dirty="0"/>
              <a:t> shows the recoveries from an expanded panel of PFAS using the 200mg/50mg stacked tubes – all analytes met recovery limits using a LCS spike.</a:t>
            </a:r>
          </a:p>
        </p:txBody>
      </p:sp>
      <p:sp>
        <p:nvSpPr>
          <p:cNvPr id="4" name="Slide Number Placeholder 3"/>
          <p:cNvSpPr>
            <a:spLocks noGrp="1"/>
          </p:cNvSpPr>
          <p:nvPr>
            <p:ph type="sldNum" sz="quarter" idx="5"/>
          </p:nvPr>
        </p:nvSpPr>
        <p:spPr/>
        <p:txBody>
          <a:bodyPr/>
          <a:lstStyle/>
          <a:p>
            <a:fld id="{DACBECE2-F1F4-4D3F-9896-DDD0F486887C}" type="slidenum">
              <a:rPr lang="en-US" smtClean="0"/>
              <a:t>20</a:t>
            </a:fld>
            <a:endParaRPr lang="en-US"/>
          </a:p>
        </p:txBody>
      </p:sp>
    </p:spTree>
    <p:extLst>
      <p:ext uri="{BB962C8B-B14F-4D97-AF65-F5344CB8AC3E}">
        <p14:creationId xmlns:p14="http://schemas.microsoft.com/office/powerpoint/2010/main" val="3759487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Stacked tubes show good performance on real world samples (MS and MSD’s of Wastewater and Runoff).  While there are certainly some matrix effects (note the recoveries for PFBS and PFBA) overall these tubes showed excellent results</a:t>
            </a:r>
          </a:p>
        </p:txBody>
      </p:sp>
      <p:sp>
        <p:nvSpPr>
          <p:cNvPr id="4" name="Slide Number Placeholder 3"/>
          <p:cNvSpPr>
            <a:spLocks noGrp="1"/>
          </p:cNvSpPr>
          <p:nvPr>
            <p:ph type="sldNum" sz="quarter" idx="5"/>
          </p:nvPr>
        </p:nvSpPr>
        <p:spPr/>
        <p:txBody>
          <a:bodyPr/>
          <a:lstStyle/>
          <a:p>
            <a:fld id="{DACBECE2-F1F4-4D3F-9896-DDD0F486887C}" type="slidenum">
              <a:rPr lang="en-US" smtClean="0"/>
              <a:t>21</a:t>
            </a:fld>
            <a:endParaRPr lang="en-US"/>
          </a:p>
        </p:txBody>
      </p:sp>
    </p:spTree>
    <p:extLst>
      <p:ext uri="{BB962C8B-B14F-4D97-AF65-F5344CB8AC3E}">
        <p14:creationId xmlns:p14="http://schemas.microsoft.com/office/powerpoint/2010/main" val="3393910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 SPE with stacked tubes containing WAX media on top of GCB media meet the DOD </a:t>
            </a:r>
            <a:r>
              <a:rPr lang="en-US" dirty="0" err="1"/>
              <a:t>requeirements</a:t>
            </a:r>
            <a:r>
              <a:rPr lang="en-US" dirty="0"/>
              <a:t> for non-DW cleanup, and meet all </a:t>
            </a:r>
            <a:r>
              <a:rPr lang="en-US" dirty="0" err="1"/>
              <a:t>Qcguidelines</a:t>
            </a:r>
            <a:r>
              <a:rPr lang="en-US" dirty="0"/>
              <a:t> as outlined in Table B-15.  The recoveries and RSD’s are well within limits, and are as good if not better then results </a:t>
            </a:r>
            <a:r>
              <a:rPr lang="en-US" dirty="0" err="1"/>
              <a:t>obtainded</a:t>
            </a:r>
            <a:r>
              <a:rPr lang="en-US" dirty="0"/>
              <a:t> by using </a:t>
            </a:r>
            <a:r>
              <a:rPr lang="en-US" dirty="0" err="1"/>
              <a:t>dSPE</a:t>
            </a:r>
            <a:r>
              <a:rPr lang="en-US" dirty="0"/>
              <a:t>.  It is a simpler (one tube), faster (no aliquoting/</a:t>
            </a:r>
            <a:r>
              <a:rPr lang="en-US" dirty="0" err="1"/>
              <a:t>vortexing</a:t>
            </a:r>
            <a:r>
              <a:rPr lang="en-US" dirty="0"/>
              <a:t>/centrifuging) and less costly (consumables and manpower) way of meeting DOD compliance</a:t>
            </a:r>
          </a:p>
        </p:txBody>
      </p:sp>
      <p:sp>
        <p:nvSpPr>
          <p:cNvPr id="4" name="Slide Number Placeholder 3"/>
          <p:cNvSpPr>
            <a:spLocks noGrp="1"/>
          </p:cNvSpPr>
          <p:nvPr>
            <p:ph type="sldNum" sz="quarter" idx="5"/>
          </p:nvPr>
        </p:nvSpPr>
        <p:spPr/>
        <p:txBody>
          <a:bodyPr/>
          <a:lstStyle/>
          <a:p>
            <a:fld id="{DACBECE2-F1F4-4D3F-9896-DDD0F486887C}" type="slidenum">
              <a:rPr lang="en-US" smtClean="0"/>
              <a:t>22</a:t>
            </a:fld>
            <a:endParaRPr lang="en-US"/>
          </a:p>
        </p:txBody>
      </p:sp>
    </p:spTree>
    <p:extLst>
      <p:ext uri="{BB962C8B-B14F-4D97-AF65-F5344CB8AC3E}">
        <p14:creationId xmlns:p14="http://schemas.microsoft.com/office/powerpoint/2010/main" val="1511819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Of course this is not the final step improving PFAS methodology.  PFAS contamination will remain a significant problem, at least until a robust, scalable and cost effective means of remediating this contamination is developed.</a:t>
            </a:r>
          </a:p>
          <a:p>
            <a:pPr defTabSz="931774">
              <a:defRPr/>
            </a:pPr>
            <a:endParaRPr lang="en-US" dirty="0"/>
          </a:p>
          <a:p>
            <a:pPr defTabSz="931774">
              <a:defRPr/>
            </a:pPr>
            <a:r>
              <a:rPr lang="en-US" dirty="0"/>
              <a:t>Other areas that are being investigated include unique formats for introducing GCB, especially for very dirty matrices.  GCB Pass Through cartridges (similar to a syringe filter, but with 25-50mg of GCB) would allow for more comprehensive cleanup, and online SPE (including On-</a:t>
            </a:r>
            <a:r>
              <a:rPr lang="en-US" dirty="0" err="1"/>
              <a:t>lne</a:t>
            </a:r>
            <a:r>
              <a:rPr lang="en-US" dirty="0"/>
              <a:t> GCB would increase productivity.  Unique SPE formats that incorporate some degree of filtration would also help with very dirty samples.  As more PFAS compounds are identified (and standards are developed), it is certain that LC resolution </a:t>
            </a:r>
            <a:r>
              <a:rPr lang="en-US" dirty="0" err="1"/>
              <a:t>wil</a:t>
            </a:r>
            <a:r>
              <a:rPr lang="en-US" dirty="0"/>
              <a:t> become more critical, so unique LC chemistries as well as different MP conditions (including uses of different modifiers and pH levels) will be needed to allow for accurate quantification.  More work is being done on source determination and transport mechanisms, so TOF and TOP assays are begin developed to help “Fingerprint” different PFAS originations (there is also some work on chiral separations to determine ratios of linear and branched species, which might also be used as an identifier for PFAS sources.  More Non-targeted work (in conjunction with TOP and TOF) will expand our knowledge of the PFAS universe.</a:t>
            </a:r>
          </a:p>
          <a:p>
            <a:pPr defTabSz="931774">
              <a:defRPr/>
            </a:pPr>
            <a:br>
              <a:rPr lang="en-US" dirty="0"/>
            </a:br>
            <a:r>
              <a:rPr lang="en-US" dirty="0"/>
              <a:t>Lastly, the pending 1600 series method currently restricts labs to using </a:t>
            </a:r>
            <a:r>
              <a:rPr lang="en-US" dirty="0" err="1"/>
              <a:t>dSPE</a:t>
            </a:r>
            <a:r>
              <a:rPr lang="en-US" dirty="0"/>
              <a:t>, so there is a lot of work currently being done to qualify other GCB formats as equivalent for the QC guidelines for this pending method (awaiting multi-lab validation)</a:t>
            </a:r>
          </a:p>
          <a:p>
            <a:endParaRPr lang="en-US" dirty="0"/>
          </a:p>
        </p:txBody>
      </p:sp>
      <p:sp>
        <p:nvSpPr>
          <p:cNvPr id="4" name="Slide Number Placeholder 3"/>
          <p:cNvSpPr>
            <a:spLocks noGrp="1"/>
          </p:cNvSpPr>
          <p:nvPr>
            <p:ph type="sldNum" sz="quarter" idx="5"/>
          </p:nvPr>
        </p:nvSpPr>
        <p:spPr/>
        <p:txBody>
          <a:bodyPr/>
          <a:lstStyle/>
          <a:p>
            <a:fld id="{DACBECE2-F1F4-4D3F-9896-DDD0F486887C}" type="slidenum">
              <a:rPr lang="en-US" smtClean="0"/>
              <a:t>23</a:t>
            </a:fld>
            <a:endParaRPr lang="en-US"/>
          </a:p>
        </p:txBody>
      </p:sp>
    </p:spTree>
    <p:extLst>
      <p:ext uri="{BB962C8B-B14F-4D97-AF65-F5344CB8AC3E}">
        <p14:creationId xmlns:p14="http://schemas.microsoft.com/office/powerpoint/2010/main" val="985916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 PFAS analysis is a moving target.  Thousands of possible compounds and we have just scratched the surface in our knowledge of transport, degradation/remediation and harmful effects. As the number of compounds being studied increases (and as more work is being done in complex matrices like soils/sediments/biota) the need for more selective and robust sample prep methods becomes even more important.  PHX SPE Products have been demonstrated as Fit for Purpose for all published methods, to date,  Novel SPE formats like Stacked Tubes offer both performance and productivity benefits in these areas, and extensive work will continue in developing new technologies to support this work.  Additional information is available at our PFAS Resource web page.</a:t>
            </a:r>
          </a:p>
        </p:txBody>
      </p:sp>
      <p:sp>
        <p:nvSpPr>
          <p:cNvPr id="4" name="Slide Number Placeholder 3"/>
          <p:cNvSpPr>
            <a:spLocks noGrp="1"/>
          </p:cNvSpPr>
          <p:nvPr>
            <p:ph type="sldNum" sz="quarter" idx="5"/>
          </p:nvPr>
        </p:nvSpPr>
        <p:spPr/>
        <p:txBody>
          <a:bodyPr/>
          <a:lstStyle/>
          <a:p>
            <a:fld id="{DACBECE2-F1F4-4D3F-9896-DDD0F486887C}" type="slidenum">
              <a:rPr lang="en-US" smtClean="0"/>
              <a:t>24</a:t>
            </a:fld>
            <a:endParaRPr lang="en-US"/>
          </a:p>
        </p:txBody>
      </p:sp>
    </p:spTree>
    <p:extLst>
      <p:ext uri="{BB962C8B-B14F-4D97-AF65-F5344CB8AC3E}">
        <p14:creationId xmlns:p14="http://schemas.microsoft.com/office/powerpoint/2010/main" val="1707846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BECE2-F1F4-4D3F-9896-DDD0F486887C}" type="slidenum">
              <a:rPr lang="en-US" smtClean="0"/>
              <a:t>25</a:t>
            </a:fld>
            <a:endParaRPr lang="en-US"/>
          </a:p>
        </p:txBody>
      </p:sp>
    </p:spTree>
    <p:extLst>
      <p:ext uri="{BB962C8B-B14F-4D97-AF65-F5344CB8AC3E}">
        <p14:creationId xmlns:p14="http://schemas.microsoft.com/office/powerpoint/2010/main" val="1695678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BECE2-F1F4-4D3F-9896-DDD0F486887C}" type="slidenum">
              <a:rPr lang="en-US" smtClean="0"/>
              <a:t>26</a:t>
            </a:fld>
            <a:endParaRPr lang="en-US"/>
          </a:p>
        </p:txBody>
      </p:sp>
    </p:spTree>
    <p:extLst>
      <p:ext uri="{BB962C8B-B14F-4D97-AF65-F5344CB8AC3E}">
        <p14:creationId xmlns:p14="http://schemas.microsoft.com/office/powerpoint/2010/main" val="1660267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all seen more PFAS presentations then we can count (and that is just this week only!) – but I think that this might be a new twist on the old PFAS back story.  Turns out that PFAS (or in this case, specifically Teflon or PTFE) is one of several well known chemicals whose primary function was discovered by accident.  Like Viagra (originally being considered as an treatment for male pattern baldness); Penicillin (who’s antibacterial properties were discovered when a bacterial plate was inadvertently exposed to mold); saccharine (my favorite – a food chemist forgot to wash his hands after playing in the lab all day, and discovered that they had a sweet residue) – PFAS compounds were originally used as refrigerants until an oversight in the lab allowed a container of gaseous PFAS spontaneously polymerized overnight, and the resulting </a:t>
            </a:r>
            <a:r>
              <a:rPr lang="en-US"/>
              <a:t>waxy solid were </a:t>
            </a:r>
            <a:r>
              <a:rPr lang="en-US" dirty="0"/>
              <a:t>discovered to have unique properties that could be used to create anti-stick surfaces, and </a:t>
            </a:r>
            <a:r>
              <a:rPr lang="en-US"/>
              <a:t>provide stain resistance – as well as provide the ability to put out jet fuel fires.</a:t>
            </a:r>
            <a:endParaRPr lang="en-US" dirty="0"/>
          </a:p>
        </p:txBody>
      </p:sp>
      <p:sp>
        <p:nvSpPr>
          <p:cNvPr id="4" name="Slide Number Placeholder 3"/>
          <p:cNvSpPr>
            <a:spLocks noGrp="1"/>
          </p:cNvSpPr>
          <p:nvPr>
            <p:ph type="sldNum" sz="quarter" idx="5"/>
          </p:nvPr>
        </p:nvSpPr>
        <p:spPr/>
        <p:txBody>
          <a:bodyPr/>
          <a:lstStyle/>
          <a:p>
            <a:fld id="{DACBECE2-F1F4-4D3F-9896-DDD0F486887C}" type="slidenum">
              <a:rPr lang="en-US" smtClean="0"/>
              <a:t>3</a:t>
            </a:fld>
            <a:endParaRPr lang="en-US"/>
          </a:p>
        </p:txBody>
      </p:sp>
    </p:spTree>
    <p:extLst>
      <p:ext uri="{BB962C8B-B14F-4D97-AF65-F5344CB8AC3E}">
        <p14:creationId xmlns:p14="http://schemas.microsoft.com/office/powerpoint/2010/main" val="3987984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it about PFAS compounds that make the such a big ENV concern?  Firstly they are incredibly robust (C-F bonds are very strong, and difficult to break), and do not degrade under most normal environmental processes (requires oxidative combustion, which is not very scalable). Second, they are easily transferred within the ecosystem, both in air and water.  Third, they have a long half life in vitro, between 2 and 9 years (less for the short chain compounds, and more for the longer chain) so can accumulate over time with repeated exposure,  In addition, like many other pollutants these compounds can </a:t>
            </a:r>
            <a:r>
              <a:rPr lang="en-US" dirty="0" err="1"/>
              <a:t>Biomagnify</a:t>
            </a:r>
            <a:r>
              <a:rPr lang="en-US" dirty="0"/>
              <a:t>, or show increasing levels as they move up the food chain – and since people are Apex consumers it goes without saying that we would have the highest levels of PFAS contamination.</a:t>
            </a:r>
          </a:p>
        </p:txBody>
      </p:sp>
      <p:sp>
        <p:nvSpPr>
          <p:cNvPr id="4" name="Slide Number Placeholder 3"/>
          <p:cNvSpPr>
            <a:spLocks noGrp="1"/>
          </p:cNvSpPr>
          <p:nvPr>
            <p:ph type="sldNum" sz="quarter" idx="5"/>
          </p:nvPr>
        </p:nvSpPr>
        <p:spPr/>
        <p:txBody>
          <a:bodyPr/>
          <a:lstStyle/>
          <a:p>
            <a:fld id="{DACBECE2-F1F4-4D3F-9896-DDD0F486887C}" type="slidenum">
              <a:rPr lang="en-US" smtClean="0"/>
              <a:t>4</a:t>
            </a:fld>
            <a:endParaRPr lang="en-US"/>
          </a:p>
        </p:txBody>
      </p:sp>
    </p:spTree>
    <p:extLst>
      <p:ext uri="{BB962C8B-B14F-4D97-AF65-F5344CB8AC3E}">
        <p14:creationId xmlns:p14="http://schemas.microsoft.com/office/powerpoint/2010/main" val="2101817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missing piece (or one of the missing pieces – the other being the almost infinite number of </a:t>
            </a:r>
            <a:r>
              <a:rPr lang="en-US" dirty="0" err="1"/>
              <a:t>potentiatl</a:t>
            </a:r>
            <a:r>
              <a:rPr lang="en-US" dirty="0"/>
              <a:t> PFAS compounds) is that the Tox data is basically derived from animal studies,  It does show some possible negative health outcomes from PFAS exposure, including cancer, compromised immune response, low birth weight and other developmental delays.  There is lots of anecdotal data suggesting negative outcomes for humans (like cancer clusters and increased birth defects in areas with high PFAS levels</a:t>
            </a:r>
          </a:p>
        </p:txBody>
      </p:sp>
      <p:sp>
        <p:nvSpPr>
          <p:cNvPr id="4" name="Slide Number Placeholder 3"/>
          <p:cNvSpPr>
            <a:spLocks noGrp="1"/>
          </p:cNvSpPr>
          <p:nvPr>
            <p:ph type="sldNum" sz="quarter" idx="5"/>
          </p:nvPr>
        </p:nvSpPr>
        <p:spPr/>
        <p:txBody>
          <a:bodyPr/>
          <a:lstStyle/>
          <a:p>
            <a:fld id="{DACBECE2-F1F4-4D3F-9896-DDD0F486887C}" type="slidenum">
              <a:rPr lang="en-US" smtClean="0"/>
              <a:t>5</a:t>
            </a:fld>
            <a:endParaRPr lang="en-US"/>
          </a:p>
        </p:txBody>
      </p:sp>
    </p:spTree>
    <p:extLst>
      <p:ext uri="{BB962C8B-B14F-4D97-AF65-F5344CB8AC3E}">
        <p14:creationId xmlns:p14="http://schemas.microsoft.com/office/powerpoint/2010/main" val="2715030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PFAS contamination is found in DW systems serving 19 million people in the US</a:t>
            </a:r>
          </a:p>
          <a:p>
            <a:endParaRPr lang="en-US" dirty="0"/>
          </a:p>
          <a:p>
            <a:r>
              <a:rPr lang="en-US" dirty="0"/>
              <a:t>2337 sites in 49 states with PFAS levels.  Levels of PFOA and PFOS are decreasing, but short chain (replacement) compounds are showing rising levels.</a:t>
            </a:r>
          </a:p>
          <a:p>
            <a:endParaRPr lang="en-US" dirty="0"/>
          </a:p>
          <a:p>
            <a:r>
              <a:rPr lang="en-US" dirty="0"/>
              <a:t>Number of contaminated sites will possibly increase as more targets are identified and have associated standards/isotopes, and as detection limits decrease with improving methodology and instrumentation</a:t>
            </a:r>
          </a:p>
        </p:txBody>
      </p:sp>
      <p:sp>
        <p:nvSpPr>
          <p:cNvPr id="4" name="Slide Number Placeholder 3"/>
          <p:cNvSpPr>
            <a:spLocks noGrp="1"/>
          </p:cNvSpPr>
          <p:nvPr>
            <p:ph type="sldNum" sz="quarter" idx="5"/>
          </p:nvPr>
        </p:nvSpPr>
        <p:spPr/>
        <p:txBody>
          <a:bodyPr/>
          <a:lstStyle/>
          <a:p>
            <a:fld id="{DACBECE2-F1F4-4D3F-9896-DDD0F486887C}" type="slidenum">
              <a:rPr lang="en-US" smtClean="0"/>
              <a:t>6</a:t>
            </a:fld>
            <a:endParaRPr lang="en-US"/>
          </a:p>
        </p:txBody>
      </p:sp>
    </p:spTree>
    <p:extLst>
      <p:ext uri="{BB962C8B-B14F-4D97-AF65-F5344CB8AC3E}">
        <p14:creationId xmlns:p14="http://schemas.microsoft.com/office/powerpoint/2010/main" val="2422547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it is not just water – PFAS is found in deer and other animals that live in or near sites with high PFAS loads.  It has been found in Polar Bears, as well as in Beluga whales (which is interesting in that there seem to be differences in the types of PFAS found in animals based on age and sex – suggesting that different organisms can carry heavier PFAS concentrations of specific </a:t>
            </a:r>
            <a:r>
              <a:rPr lang="en-US" dirty="0" err="1"/>
              <a:t>cmpds</a:t>
            </a:r>
            <a:r>
              <a:rPr lang="en-US" dirty="0"/>
              <a:t> then other organisms.</a:t>
            </a:r>
          </a:p>
        </p:txBody>
      </p:sp>
      <p:sp>
        <p:nvSpPr>
          <p:cNvPr id="4" name="Slide Number Placeholder 3"/>
          <p:cNvSpPr>
            <a:spLocks noGrp="1"/>
          </p:cNvSpPr>
          <p:nvPr>
            <p:ph type="sldNum" sz="quarter" idx="5"/>
          </p:nvPr>
        </p:nvSpPr>
        <p:spPr/>
        <p:txBody>
          <a:bodyPr/>
          <a:lstStyle/>
          <a:p>
            <a:fld id="{DACBECE2-F1F4-4D3F-9896-DDD0F486887C}" type="slidenum">
              <a:rPr lang="en-US" smtClean="0"/>
              <a:t>7</a:t>
            </a:fld>
            <a:endParaRPr lang="en-US"/>
          </a:p>
        </p:txBody>
      </p:sp>
    </p:spTree>
    <p:extLst>
      <p:ext uri="{BB962C8B-B14F-4D97-AF65-F5344CB8AC3E}">
        <p14:creationId xmlns:p14="http://schemas.microsoft.com/office/powerpoint/2010/main" val="241269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official/</a:t>
            </a:r>
            <a:r>
              <a:rPr lang="en-US" dirty="0" err="1"/>
              <a:t>persrciptive</a:t>
            </a:r>
            <a:r>
              <a:rPr lang="en-US" dirty="0"/>
              <a:t> methods for PFAS analysis, but as of today they are only valid for DW.  The first official PFAS analytical method was EPA 537 for 14 compounds, promulgated in 2009, and part of UCMR3 study.  It was updated  to 537.1 In 2018 with the addition of 4 new compounds, including ADONA, which serves as a replacement for PFOS and PFOA – both being phased out of production in the early 2000’s.  EPA 533 was published in 2020, and included 25 PFAS compounds – 14 from 537.1, and 11 short chain and additional replacement compounds, including several FTS which can convert to PFAS (TOP assays measure this conversion under oxidative combustion)</a:t>
            </a:r>
          </a:p>
          <a:p>
            <a:endParaRPr lang="en-US" dirty="0"/>
          </a:p>
          <a:p>
            <a:r>
              <a:rPr lang="en-US" dirty="0"/>
              <a:t>EPA 8327 (similar to ASTM 7979)  was developed as a method for </a:t>
            </a:r>
            <a:r>
              <a:rPr lang="en-US" dirty="0" err="1"/>
              <a:t>NonDW</a:t>
            </a:r>
            <a:r>
              <a:rPr lang="en-US" dirty="0"/>
              <a:t> matrices.  It is a DAI method, with no SPE to remove interferences or concentrate the sample.  Easier to run but requires very high end MS with high levels of </a:t>
            </a:r>
            <a:r>
              <a:rPr lang="en-US" dirty="0" err="1"/>
              <a:t>sensititvity</a:t>
            </a:r>
            <a:r>
              <a:rPr lang="en-US" dirty="0"/>
              <a:t>  However, it has not been promulgated and DOD has gone on record as limiting this to screening rather then a quant method.</a:t>
            </a:r>
          </a:p>
          <a:p>
            <a:endParaRPr lang="en-US" dirty="0"/>
          </a:p>
          <a:p>
            <a:r>
              <a:rPr lang="en-US" dirty="0"/>
              <a:t>DOD Quality Systems Manual v. 5.3 is not a method, but rather is a series of quality guidelines that are incorporated into existing methodology to ensure that data on DOD site analysis is comparative as apples to apples.  It  has similar requirements of ID and SPE as 533</a:t>
            </a:r>
          </a:p>
        </p:txBody>
      </p:sp>
      <p:sp>
        <p:nvSpPr>
          <p:cNvPr id="4" name="Slide Number Placeholder 3"/>
          <p:cNvSpPr>
            <a:spLocks noGrp="1"/>
          </p:cNvSpPr>
          <p:nvPr>
            <p:ph type="sldNum" sz="quarter" idx="5"/>
          </p:nvPr>
        </p:nvSpPr>
        <p:spPr/>
        <p:txBody>
          <a:bodyPr/>
          <a:lstStyle/>
          <a:p>
            <a:fld id="{DACBECE2-F1F4-4D3F-9896-DDD0F486887C}" type="slidenum">
              <a:rPr lang="en-US" smtClean="0"/>
              <a:t>8</a:t>
            </a:fld>
            <a:endParaRPr lang="en-US"/>
          </a:p>
        </p:txBody>
      </p:sp>
    </p:spTree>
    <p:extLst>
      <p:ext uri="{BB962C8B-B14F-4D97-AF65-F5344CB8AC3E}">
        <p14:creationId xmlns:p14="http://schemas.microsoft.com/office/powerpoint/2010/main" val="2753203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this presentation is focused on SPE, it is worthwhile to note the evolution of sample prep over the many PFAS methods.  537 called for a SDBL, but as it indicated or equivalent, SPE manufacturers promoted newer co-polymers of SDBL for this method.  537,1 closed that loophole by specifying that only SDBL </a:t>
            </a:r>
            <a:r>
              <a:rPr lang="en-US" dirty="0" err="1"/>
              <a:t>cartiridges</a:t>
            </a:r>
            <a:r>
              <a:rPr lang="en-US" dirty="0"/>
              <a:t> were allowed (no co-polymers).</a:t>
            </a:r>
          </a:p>
          <a:p>
            <a:endParaRPr lang="en-US" dirty="0"/>
          </a:p>
          <a:p>
            <a:r>
              <a:rPr lang="en-US" dirty="0"/>
              <a:t>As previously discussed, 8327 and ASTM 7979 are both DAI methods, with no SPE required.</a:t>
            </a:r>
          </a:p>
          <a:p>
            <a:endParaRPr lang="en-US" dirty="0"/>
          </a:p>
          <a:p>
            <a:r>
              <a:rPr lang="en-US" dirty="0"/>
              <a:t>537 and 537.1 both included only the longer chain PFAS compounds, as the SDBL SPE sorbent (utilizing Hydrophobic interactions between sorbent and analytes) was not effective for shorter SA and CA compounds.  These PFAS analytes are more amenable to using WAX media to IEX with these acidic compounds.</a:t>
            </a:r>
          </a:p>
          <a:p>
            <a:endParaRPr lang="en-US" dirty="0"/>
          </a:p>
          <a:p>
            <a:r>
              <a:rPr lang="en-US" dirty="0"/>
              <a:t>DOD QSM 5,3 calls for SPE but does not </a:t>
            </a:r>
            <a:r>
              <a:rPr lang="en-US" dirty="0" err="1"/>
              <a:t>specifiy</a:t>
            </a:r>
            <a:r>
              <a:rPr lang="en-US" dirty="0"/>
              <a:t> WAX – however, as this is more appropriate for extended panels, and is more selective for PFAS (compared to matrix interferences) most methods for DOD cert use the WAX media  This biggest difference with the Table B15 guidelines is the requirement to use GCB for post extraction clean up of the sample.</a:t>
            </a:r>
          </a:p>
        </p:txBody>
      </p:sp>
      <p:sp>
        <p:nvSpPr>
          <p:cNvPr id="4" name="Slide Number Placeholder 3"/>
          <p:cNvSpPr>
            <a:spLocks noGrp="1"/>
          </p:cNvSpPr>
          <p:nvPr>
            <p:ph type="sldNum" sz="quarter" idx="5"/>
          </p:nvPr>
        </p:nvSpPr>
        <p:spPr/>
        <p:txBody>
          <a:bodyPr/>
          <a:lstStyle/>
          <a:p>
            <a:fld id="{DACBECE2-F1F4-4D3F-9896-DDD0F486887C}" type="slidenum">
              <a:rPr lang="en-US" smtClean="0"/>
              <a:t>9</a:t>
            </a:fld>
            <a:endParaRPr lang="en-US"/>
          </a:p>
        </p:txBody>
      </p:sp>
    </p:spTree>
    <p:extLst>
      <p:ext uri="{BB962C8B-B14F-4D97-AF65-F5344CB8AC3E}">
        <p14:creationId xmlns:p14="http://schemas.microsoft.com/office/powerpoint/2010/main" val="985017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45A5-70FE-48DF-AD0D-EDF319370D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13198A-ECE0-42D5-A266-46CFD7770B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22E92C-7EA4-4DF5-8A37-AED60954C6D0}"/>
              </a:ext>
            </a:extLst>
          </p:cNvPr>
          <p:cNvSpPr>
            <a:spLocks noGrp="1"/>
          </p:cNvSpPr>
          <p:nvPr>
            <p:ph type="dt" sz="half" idx="10"/>
          </p:nvPr>
        </p:nvSpPr>
        <p:spPr/>
        <p:txBody>
          <a:bodyPr/>
          <a:lstStyle/>
          <a:p>
            <a:fld id="{D72C7A32-8E5B-4E8F-94CF-926F50AC5CFC}" type="datetimeFigureOut">
              <a:rPr lang="en-US" smtClean="0"/>
              <a:t>8/1/2021</a:t>
            </a:fld>
            <a:endParaRPr lang="en-US"/>
          </a:p>
        </p:txBody>
      </p:sp>
      <p:sp>
        <p:nvSpPr>
          <p:cNvPr id="5" name="Footer Placeholder 4">
            <a:extLst>
              <a:ext uri="{FF2B5EF4-FFF2-40B4-BE49-F238E27FC236}">
                <a16:creationId xmlns:a16="http://schemas.microsoft.com/office/drawing/2014/main" id="{05353C81-837C-4E50-A10E-86686E322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DC206-5FDE-41B0-8752-EA78E25341AE}"/>
              </a:ext>
            </a:extLst>
          </p:cNvPr>
          <p:cNvSpPr>
            <a:spLocks noGrp="1"/>
          </p:cNvSpPr>
          <p:nvPr>
            <p:ph type="sldNum" sz="quarter" idx="12"/>
          </p:nvPr>
        </p:nvSpPr>
        <p:spPr/>
        <p:txBody>
          <a:bodyPr/>
          <a:lstStyle/>
          <a:p>
            <a:fld id="{8EF2EEE1-C413-4305-8BD1-6096B9A69E33}" type="slidenum">
              <a:rPr lang="en-US" smtClean="0"/>
              <a:t>‹#›</a:t>
            </a:fld>
            <a:endParaRPr lang="en-US"/>
          </a:p>
        </p:txBody>
      </p:sp>
    </p:spTree>
    <p:extLst>
      <p:ext uri="{BB962C8B-B14F-4D97-AF65-F5344CB8AC3E}">
        <p14:creationId xmlns:p14="http://schemas.microsoft.com/office/powerpoint/2010/main" val="293929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9979-CABB-40C4-9DEA-E079906E4D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836F67-BCEE-4D50-A11A-98C244921A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C9B322-AF89-4C40-9CD0-70B49AF7D9D8}"/>
              </a:ext>
            </a:extLst>
          </p:cNvPr>
          <p:cNvSpPr>
            <a:spLocks noGrp="1"/>
          </p:cNvSpPr>
          <p:nvPr>
            <p:ph type="dt" sz="half" idx="10"/>
          </p:nvPr>
        </p:nvSpPr>
        <p:spPr/>
        <p:txBody>
          <a:bodyPr/>
          <a:lstStyle/>
          <a:p>
            <a:fld id="{D72C7A32-8E5B-4E8F-94CF-926F50AC5CFC}" type="datetimeFigureOut">
              <a:rPr lang="en-US" smtClean="0"/>
              <a:t>8/1/2021</a:t>
            </a:fld>
            <a:endParaRPr lang="en-US"/>
          </a:p>
        </p:txBody>
      </p:sp>
      <p:sp>
        <p:nvSpPr>
          <p:cNvPr id="5" name="Footer Placeholder 4">
            <a:extLst>
              <a:ext uri="{FF2B5EF4-FFF2-40B4-BE49-F238E27FC236}">
                <a16:creationId xmlns:a16="http://schemas.microsoft.com/office/drawing/2014/main" id="{024DF50E-EDD9-4CB3-A7BA-AF764B855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C82C1-104F-4925-BFB0-D4A6D44CFA4B}"/>
              </a:ext>
            </a:extLst>
          </p:cNvPr>
          <p:cNvSpPr>
            <a:spLocks noGrp="1"/>
          </p:cNvSpPr>
          <p:nvPr>
            <p:ph type="sldNum" sz="quarter" idx="12"/>
          </p:nvPr>
        </p:nvSpPr>
        <p:spPr/>
        <p:txBody>
          <a:bodyPr/>
          <a:lstStyle/>
          <a:p>
            <a:fld id="{8EF2EEE1-C413-4305-8BD1-6096B9A69E33}" type="slidenum">
              <a:rPr lang="en-US" smtClean="0"/>
              <a:t>‹#›</a:t>
            </a:fld>
            <a:endParaRPr lang="en-US"/>
          </a:p>
        </p:txBody>
      </p:sp>
    </p:spTree>
    <p:extLst>
      <p:ext uri="{BB962C8B-B14F-4D97-AF65-F5344CB8AC3E}">
        <p14:creationId xmlns:p14="http://schemas.microsoft.com/office/powerpoint/2010/main" val="385330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D4EE5-BB66-4C87-9846-0C52C2D5A7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E68FC7-5527-49D7-966E-680A0166C2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AA7A9-BC92-4C19-B812-69C231BEC195}"/>
              </a:ext>
            </a:extLst>
          </p:cNvPr>
          <p:cNvSpPr>
            <a:spLocks noGrp="1"/>
          </p:cNvSpPr>
          <p:nvPr>
            <p:ph type="dt" sz="half" idx="10"/>
          </p:nvPr>
        </p:nvSpPr>
        <p:spPr/>
        <p:txBody>
          <a:bodyPr/>
          <a:lstStyle/>
          <a:p>
            <a:fld id="{D72C7A32-8E5B-4E8F-94CF-926F50AC5CFC}" type="datetimeFigureOut">
              <a:rPr lang="en-US" smtClean="0"/>
              <a:t>8/1/2021</a:t>
            </a:fld>
            <a:endParaRPr lang="en-US"/>
          </a:p>
        </p:txBody>
      </p:sp>
      <p:sp>
        <p:nvSpPr>
          <p:cNvPr id="5" name="Footer Placeholder 4">
            <a:extLst>
              <a:ext uri="{FF2B5EF4-FFF2-40B4-BE49-F238E27FC236}">
                <a16:creationId xmlns:a16="http://schemas.microsoft.com/office/drawing/2014/main" id="{86A68F45-2508-4A58-BF6D-A140B306EB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7B5A6-6224-4C4C-8A80-E5854FD0C7C6}"/>
              </a:ext>
            </a:extLst>
          </p:cNvPr>
          <p:cNvSpPr>
            <a:spLocks noGrp="1"/>
          </p:cNvSpPr>
          <p:nvPr>
            <p:ph type="sldNum" sz="quarter" idx="12"/>
          </p:nvPr>
        </p:nvSpPr>
        <p:spPr/>
        <p:txBody>
          <a:bodyPr/>
          <a:lstStyle/>
          <a:p>
            <a:fld id="{8EF2EEE1-C413-4305-8BD1-6096B9A69E33}" type="slidenum">
              <a:rPr lang="en-US" smtClean="0"/>
              <a:t>‹#›</a:t>
            </a:fld>
            <a:endParaRPr lang="en-US"/>
          </a:p>
        </p:txBody>
      </p:sp>
    </p:spTree>
    <p:extLst>
      <p:ext uri="{BB962C8B-B14F-4D97-AF65-F5344CB8AC3E}">
        <p14:creationId xmlns:p14="http://schemas.microsoft.com/office/powerpoint/2010/main" val="2618402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04">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DA0628C2-8712-464B-8502-AA885A2E50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6954788"/>
          </a:xfrm>
          <a:prstGeom prst="rect">
            <a:avLst/>
          </a:prstGeom>
        </p:spPr>
      </p:pic>
      <p:pic>
        <p:nvPicPr>
          <p:cNvPr id="8" name="Picture 7">
            <a:extLst>
              <a:ext uri="{FF2B5EF4-FFF2-40B4-BE49-F238E27FC236}">
                <a16:creationId xmlns:a16="http://schemas.microsoft.com/office/drawing/2014/main" id="{5190DE85-31AD-0B4A-96D3-24238EF2B03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463" t="24250" r="4280" b="38463"/>
          <a:stretch/>
        </p:blipFill>
        <p:spPr>
          <a:xfrm>
            <a:off x="-10510" y="5843281"/>
            <a:ext cx="12312513" cy="1088379"/>
          </a:xfrm>
          <a:prstGeom prst="rect">
            <a:avLst/>
          </a:prstGeom>
        </p:spPr>
      </p:pic>
      <p:pic>
        <p:nvPicPr>
          <p:cNvPr id="9" name="Graphic 8">
            <a:extLst>
              <a:ext uri="{FF2B5EF4-FFF2-40B4-BE49-F238E27FC236}">
                <a16:creationId xmlns:a16="http://schemas.microsoft.com/office/drawing/2014/main" id="{A2997DB0-982A-7444-94A1-8CAD28E29D7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57533" y="6171094"/>
            <a:ext cx="2348855" cy="433420"/>
          </a:xfrm>
          <a:prstGeom prst="rect">
            <a:avLst/>
          </a:prstGeom>
        </p:spPr>
      </p:pic>
    </p:spTree>
    <p:extLst>
      <p:ext uri="{BB962C8B-B14F-4D97-AF65-F5344CB8AC3E}">
        <p14:creationId xmlns:p14="http://schemas.microsoft.com/office/powerpoint/2010/main" val="38680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5A763-F19F-4B4F-92B6-07AC864FD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D19B0E-1551-42BF-9ED7-D811F40A9F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DE349-3D01-47AE-A0DD-D9CB90A8A2B0}"/>
              </a:ext>
            </a:extLst>
          </p:cNvPr>
          <p:cNvSpPr>
            <a:spLocks noGrp="1"/>
          </p:cNvSpPr>
          <p:nvPr>
            <p:ph type="dt" sz="half" idx="10"/>
          </p:nvPr>
        </p:nvSpPr>
        <p:spPr/>
        <p:txBody>
          <a:bodyPr/>
          <a:lstStyle/>
          <a:p>
            <a:fld id="{D72C7A32-8E5B-4E8F-94CF-926F50AC5CFC}" type="datetimeFigureOut">
              <a:rPr lang="en-US" smtClean="0"/>
              <a:t>8/1/2021</a:t>
            </a:fld>
            <a:endParaRPr lang="en-US"/>
          </a:p>
        </p:txBody>
      </p:sp>
      <p:sp>
        <p:nvSpPr>
          <p:cNvPr id="5" name="Footer Placeholder 4">
            <a:extLst>
              <a:ext uri="{FF2B5EF4-FFF2-40B4-BE49-F238E27FC236}">
                <a16:creationId xmlns:a16="http://schemas.microsoft.com/office/drawing/2014/main" id="{600AA64B-186A-411A-B33A-DE7ED2723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7EEA7-ACA1-45BE-9756-ED34B4F169E3}"/>
              </a:ext>
            </a:extLst>
          </p:cNvPr>
          <p:cNvSpPr>
            <a:spLocks noGrp="1"/>
          </p:cNvSpPr>
          <p:nvPr>
            <p:ph type="sldNum" sz="quarter" idx="12"/>
          </p:nvPr>
        </p:nvSpPr>
        <p:spPr/>
        <p:txBody>
          <a:bodyPr/>
          <a:lstStyle/>
          <a:p>
            <a:fld id="{8EF2EEE1-C413-4305-8BD1-6096B9A69E33}" type="slidenum">
              <a:rPr lang="en-US" smtClean="0"/>
              <a:t>‹#›</a:t>
            </a:fld>
            <a:endParaRPr lang="en-US"/>
          </a:p>
        </p:txBody>
      </p:sp>
    </p:spTree>
    <p:extLst>
      <p:ext uri="{BB962C8B-B14F-4D97-AF65-F5344CB8AC3E}">
        <p14:creationId xmlns:p14="http://schemas.microsoft.com/office/powerpoint/2010/main" val="241064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51CF3-0FEE-4E26-8DA0-3C8ABCFCD6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245AA7-F053-42CD-B711-6DEA9115FA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6987CB-7A73-420C-B7C6-3D53C4CD0C68}"/>
              </a:ext>
            </a:extLst>
          </p:cNvPr>
          <p:cNvSpPr>
            <a:spLocks noGrp="1"/>
          </p:cNvSpPr>
          <p:nvPr>
            <p:ph type="dt" sz="half" idx="10"/>
          </p:nvPr>
        </p:nvSpPr>
        <p:spPr/>
        <p:txBody>
          <a:bodyPr/>
          <a:lstStyle/>
          <a:p>
            <a:fld id="{D72C7A32-8E5B-4E8F-94CF-926F50AC5CFC}" type="datetimeFigureOut">
              <a:rPr lang="en-US" smtClean="0"/>
              <a:t>8/1/2021</a:t>
            </a:fld>
            <a:endParaRPr lang="en-US"/>
          </a:p>
        </p:txBody>
      </p:sp>
      <p:sp>
        <p:nvSpPr>
          <p:cNvPr id="5" name="Footer Placeholder 4">
            <a:extLst>
              <a:ext uri="{FF2B5EF4-FFF2-40B4-BE49-F238E27FC236}">
                <a16:creationId xmlns:a16="http://schemas.microsoft.com/office/drawing/2014/main" id="{1734C688-83AB-4C16-918D-BCAF5CD647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E9B04F-6E81-4943-A4E4-2317752971E3}"/>
              </a:ext>
            </a:extLst>
          </p:cNvPr>
          <p:cNvSpPr>
            <a:spLocks noGrp="1"/>
          </p:cNvSpPr>
          <p:nvPr>
            <p:ph type="sldNum" sz="quarter" idx="12"/>
          </p:nvPr>
        </p:nvSpPr>
        <p:spPr/>
        <p:txBody>
          <a:bodyPr/>
          <a:lstStyle/>
          <a:p>
            <a:fld id="{8EF2EEE1-C413-4305-8BD1-6096B9A69E33}" type="slidenum">
              <a:rPr lang="en-US" smtClean="0"/>
              <a:t>‹#›</a:t>
            </a:fld>
            <a:endParaRPr lang="en-US"/>
          </a:p>
        </p:txBody>
      </p:sp>
    </p:spTree>
    <p:extLst>
      <p:ext uri="{BB962C8B-B14F-4D97-AF65-F5344CB8AC3E}">
        <p14:creationId xmlns:p14="http://schemas.microsoft.com/office/powerpoint/2010/main" val="17830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81F1-5866-407E-93E1-7DC178FC64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103388-775A-4E91-8F82-F20D7B567E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0B0D62-64B2-46EB-97B4-461F6EAB21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EBC471-FCFC-4016-9C6D-7D5A99E47179}"/>
              </a:ext>
            </a:extLst>
          </p:cNvPr>
          <p:cNvSpPr>
            <a:spLocks noGrp="1"/>
          </p:cNvSpPr>
          <p:nvPr>
            <p:ph type="dt" sz="half" idx="10"/>
          </p:nvPr>
        </p:nvSpPr>
        <p:spPr/>
        <p:txBody>
          <a:bodyPr/>
          <a:lstStyle/>
          <a:p>
            <a:fld id="{D72C7A32-8E5B-4E8F-94CF-926F50AC5CFC}" type="datetimeFigureOut">
              <a:rPr lang="en-US" smtClean="0"/>
              <a:t>8/1/2021</a:t>
            </a:fld>
            <a:endParaRPr lang="en-US"/>
          </a:p>
        </p:txBody>
      </p:sp>
      <p:sp>
        <p:nvSpPr>
          <p:cNvPr id="6" name="Footer Placeholder 5">
            <a:extLst>
              <a:ext uri="{FF2B5EF4-FFF2-40B4-BE49-F238E27FC236}">
                <a16:creationId xmlns:a16="http://schemas.microsoft.com/office/drawing/2014/main" id="{B01CFCC6-2767-4D40-97B0-7D67A492F9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AF24F9-5ADC-48B0-A112-AA472E86787E}"/>
              </a:ext>
            </a:extLst>
          </p:cNvPr>
          <p:cNvSpPr>
            <a:spLocks noGrp="1"/>
          </p:cNvSpPr>
          <p:nvPr>
            <p:ph type="sldNum" sz="quarter" idx="12"/>
          </p:nvPr>
        </p:nvSpPr>
        <p:spPr/>
        <p:txBody>
          <a:bodyPr/>
          <a:lstStyle/>
          <a:p>
            <a:fld id="{8EF2EEE1-C413-4305-8BD1-6096B9A69E33}" type="slidenum">
              <a:rPr lang="en-US" smtClean="0"/>
              <a:t>‹#›</a:t>
            </a:fld>
            <a:endParaRPr lang="en-US"/>
          </a:p>
        </p:txBody>
      </p:sp>
    </p:spTree>
    <p:extLst>
      <p:ext uri="{BB962C8B-B14F-4D97-AF65-F5344CB8AC3E}">
        <p14:creationId xmlns:p14="http://schemas.microsoft.com/office/powerpoint/2010/main" val="4748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6B46-11B1-4FBC-9415-52067F750B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BE61CA-8F54-4B9E-BAFF-CEAD0FD3CA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6B00B5-8C26-4F42-B409-8C31268EA1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F979D3-A9E6-48FA-9D6B-AC0DF7E81F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85D14D-271E-49E1-BB5D-56682D83A2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EA7041-8035-4D18-82A7-A275B0718D69}"/>
              </a:ext>
            </a:extLst>
          </p:cNvPr>
          <p:cNvSpPr>
            <a:spLocks noGrp="1"/>
          </p:cNvSpPr>
          <p:nvPr>
            <p:ph type="dt" sz="half" idx="10"/>
          </p:nvPr>
        </p:nvSpPr>
        <p:spPr/>
        <p:txBody>
          <a:bodyPr/>
          <a:lstStyle/>
          <a:p>
            <a:fld id="{D72C7A32-8E5B-4E8F-94CF-926F50AC5CFC}" type="datetimeFigureOut">
              <a:rPr lang="en-US" smtClean="0"/>
              <a:t>8/1/2021</a:t>
            </a:fld>
            <a:endParaRPr lang="en-US"/>
          </a:p>
        </p:txBody>
      </p:sp>
      <p:sp>
        <p:nvSpPr>
          <p:cNvPr id="8" name="Footer Placeholder 7">
            <a:extLst>
              <a:ext uri="{FF2B5EF4-FFF2-40B4-BE49-F238E27FC236}">
                <a16:creationId xmlns:a16="http://schemas.microsoft.com/office/drawing/2014/main" id="{A1D680BB-2244-481D-9AE0-C9A3E4B845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61CE4F-755D-4FE7-935B-A2DCCCB54515}"/>
              </a:ext>
            </a:extLst>
          </p:cNvPr>
          <p:cNvSpPr>
            <a:spLocks noGrp="1"/>
          </p:cNvSpPr>
          <p:nvPr>
            <p:ph type="sldNum" sz="quarter" idx="12"/>
          </p:nvPr>
        </p:nvSpPr>
        <p:spPr/>
        <p:txBody>
          <a:bodyPr/>
          <a:lstStyle/>
          <a:p>
            <a:fld id="{8EF2EEE1-C413-4305-8BD1-6096B9A69E33}" type="slidenum">
              <a:rPr lang="en-US" smtClean="0"/>
              <a:t>‹#›</a:t>
            </a:fld>
            <a:endParaRPr lang="en-US"/>
          </a:p>
        </p:txBody>
      </p:sp>
    </p:spTree>
    <p:extLst>
      <p:ext uri="{BB962C8B-B14F-4D97-AF65-F5344CB8AC3E}">
        <p14:creationId xmlns:p14="http://schemas.microsoft.com/office/powerpoint/2010/main" val="34894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99060-06AA-401B-A70A-7F25036F3C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5DF218-A7B7-4312-A268-22C33AA8AAF8}"/>
              </a:ext>
            </a:extLst>
          </p:cNvPr>
          <p:cNvSpPr>
            <a:spLocks noGrp="1"/>
          </p:cNvSpPr>
          <p:nvPr>
            <p:ph type="dt" sz="half" idx="10"/>
          </p:nvPr>
        </p:nvSpPr>
        <p:spPr/>
        <p:txBody>
          <a:bodyPr/>
          <a:lstStyle/>
          <a:p>
            <a:fld id="{D72C7A32-8E5B-4E8F-94CF-926F50AC5CFC}" type="datetimeFigureOut">
              <a:rPr lang="en-US" smtClean="0"/>
              <a:t>8/1/2021</a:t>
            </a:fld>
            <a:endParaRPr lang="en-US"/>
          </a:p>
        </p:txBody>
      </p:sp>
      <p:sp>
        <p:nvSpPr>
          <p:cNvPr id="4" name="Footer Placeholder 3">
            <a:extLst>
              <a:ext uri="{FF2B5EF4-FFF2-40B4-BE49-F238E27FC236}">
                <a16:creationId xmlns:a16="http://schemas.microsoft.com/office/drawing/2014/main" id="{CB4CB415-0F1D-4149-BBF2-A2A51CC51F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2B35AD-DBD3-48AB-A914-B07DBED890F8}"/>
              </a:ext>
            </a:extLst>
          </p:cNvPr>
          <p:cNvSpPr>
            <a:spLocks noGrp="1"/>
          </p:cNvSpPr>
          <p:nvPr>
            <p:ph type="sldNum" sz="quarter" idx="12"/>
          </p:nvPr>
        </p:nvSpPr>
        <p:spPr/>
        <p:txBody>
          <a:bodyPr/>
          <a:lstStyle/>
          <a:p>
            <a:fld id="{8EF2EEE1-C413-4305-8BD1-6096B9A69E33}" type="slidenum">
              <a:rPr lang="en-US" smtClean="0"/>
              <a:t>‹#›</a:t>
            </a:fld>
            <a:endParaRPr lang="en-US"/>
          </a:p>
        </p:txBody>
      </p:sp>
    </p:spTree>
    <p:extLst>
      <p:ext uri="{BB962C8B-B14F-4D97-AF65-F5344CB8AC3E}">
        <p14:creationId xmlns:p14="http://schemas.microsoft.com/office/powerpoint/2010/main" val="2634797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B06DC1-590B-418E-9A5B-A3874459A868}"/>
              </a:ext>
            </a:extLst>
          </p:cNvPr>
          <p:cNvSpPr>
            <a:spLocks noGrp="1"/>
          </p:cNvSpPr>
          <p:nvPr>
            <p:ph type="dt" sz="half" idx="10"/>
          </p:nvPr>
        </p:nvSpPr>
        <p:spPr/>
        <p:txBody>
          <a:bodyPr/>
          <a:lstStyle/>
          <a:p>
            <a:fld id="{D72C7A32-8E5B-4E8F-94CF-926F50AC5CFC}" type="datetimeFigureOut">
              <a:rPr lang="en-US" smtClean="0"/>
              <a:t>8/1/2021</a:t>
            </a:fld>
            <a:endParaRPr lang="en-US"/>
          </a:p>
        </p:txBody>
      </p:sp>
      <p:sp>
        <p:nvSpPr>
          <p:cNvPr id="3" name="Footer Placeholder 2">
            <a:extLst>
              <a:ext uri="{FF2B5EF4-FFF2-40B4-BE49-F238E27FC236}">
                <a16:creationId xmlns:a16="http://schemas.microsoft.com/office/drawing/2014/main" id="{AD717EDC-7978-4971-B855-C1CD16E83C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25F90C-B096-4F8C-A8C6-1BE76411BEED}"/>
              </a:ext>
            </a:extLst>
          </p:cNvPr>
          <p:cNvSpPr>
            <a:spLocks noGrp="1"/>
          </p:cNvSpPr>
          <p:nvPr>
            <p:ph type="sldNum" sz="quarter" idx="12"/>
          </p:nvPr>
        </p:nvSpPr>
        <p:spPr/>
        <p:txBody>
          <a:bodyPr/>
          <a:lstStyle/>
          <a:p>
            <a:fld id="{8EF2EEE1-C413-4305-8BD1-6096B9A69E33}" type="slidenum">
              <a:rPr lang="en-US" smtClean="0"/>
              <a:t>‹#›</a:t>
            </a:fld>
            <a:endParaRPr lang="en-US"/>
          </a:p>
        </p:txBody>
      </p:sp>
    </p:spTree>
    <p:extLst>
      <p:ext uri="{BB962C8B-B14F-4D97-AF65-F5344CB8AC3E}">
        <p14:creationId xmlns:p14="http://schemas.microsoft.com/office/powerpoint/2010/main" val="3914501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40DD-200F-4E0A-8523-A154D4BA61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FC4C13-2698-4A60-877B-65B06A94B5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76E2D2-3AC0-4DB2-BE7D-3E455F8BB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022ED-C9FE-4575-8568-CDFCD6002B74}"/>
              </a:ext>
            </a:extLst>
          </p:cNvPr>
          <p:cNvSpPr>
            <a:spLocks noGrp="1"/>
          </p:cNvSpPr>
          <p:nvPr>
            <p:ph type="dt" sz="half" idx="10"/>
          </p:nvPr>
        </p:nvSpPr>
        <p:spPr/>
        <p:txBody>
          <a:bodyPr/>
          <a:lstStyle/>
          <a:p>
            <a:fld id="{D72C7A32-8E5B-4E8F-94CF-926F50AC5CFC}" type="datetimeFigureOut">
              <a:rPr lang="en-US" smtClean="0"/>
              <a:t>8/1/2021</a:t>
            </a:fld>
            <a:endParaRPr lang="en-US"/>
          </a:p>
        </p:txBody>
      </p:sp>
      <p:sp>
        <p:nvSpPr>
          <p:cNvPr id="6" name="Footer Placeholder 5">
            <a:extLst>
              <a:ext uri="{FF2B5EF4-FFF2-40B4-BE49-F238E27FC236}">
                <a16:creationId xmlns:a16="http://schemas.microsoft.com/office/drawing/2014/main" id="{B4DE3174-1C9D-491B-A9A7-E35CC9A598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A37F56-E1F1-4E41-B1D3-9F1A6086C09F}"/>
              </a:ext>
            </a:extLst>
          </p:cNvPr>
          <p:cNvSpPr>
            <a:spLocks noGrp="1"/>
          </p:cNvSpPr>
          <p:nvPr>
            <p:ph type="sldNum" sz="quarter" idx="12"/>
          </p:nvPr>
        </p:nvSpPr>
        <p:spPr/>
        <p:txBody>
          <a:bodyPr/>
          <a:lstStyle/>
          <a:p>
            <a:fld id="{8EF2EEE1-C413-4305-8BD1-6096B9A69E33}" type="slidenum">
              <a:rPr lang="en-US" smtClean="0"/>
              <a:t>‹#›</a:t>
            </a:fld>
            <a:endParaRPr lang="en-US"/>
          </a:p>
        </p:txBody>
      </p:sp>
    </p:spTree>
    <p:extLst>
      <p:ext uri="{BB962C8B-B14F-4D97-AF65-F5344CB8AC3E}">
        <p14:creationId xmlns:p14="http://schemas.microsoft.com/office/powerpoint/2010/main" val="43872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FFAF7-4989-4A11-99E1-12FF909911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5847F9-33E3-4D4C-888E-77C420A283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7A8315-C7D8-4E94-AA77-F2F08C3549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73F583-0D3F-4711-804F-C00F7D4FBBDF}"/>
              </a:ext>
            </a:extLst>
          </p:cNvPr>
          <p:cNvSpPr>
            <a:spLocks noGrp="1"/>
          </p:cNvSpPr>
          <p:nvPr>
            <p:ph type="dt" sz="half" idx="10"/>
          </p:nvPr>
        </p:nvSpPr>
        <p:spPr/>
        <p:txBody>
          <a:bodyPr/>
          <a:lstStyle/>
          <a:p>
            <a:fld id="{D72C7A32-8E5B-4E8F-94CF-926F50AC5CFC}" type="datetimeFigureOut">
              <a:rPr lang="en-US" smtClean="0"/>
              <a:t>8/1/2021</a:t>
            </a:fld>
            <a:endParaRPr lang="en-US"/>
          </a:p>
        </p:txBody>
      </p:sp>
      <p:sp>
        <p:nvSpPr>
          <p:cNvPr id="6" name="Footer Placeholder 5">
            <a:extLst>
              <a:ext uri="{FF2B5EF4-FFF2-40B4-BE49-F238E27FC236}">
                <a16:creationId xmlns:a16="http://schemas.microsoft.com/office/drawing/2014/main" id="{C861CD73-B5B5-4902-9288-165D03163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8C9CEE-4BCC-47DE-A91A-81C587BF4B17}"/>
              </a:ext>
            </a:extLst>
          </p:cNvPr>
          <p:cNvSpPr>
            <a:spLocks noGrp="1"/>
          </p:cNvSpPr>
          <p:nvPr>
            <p:ph type="sldNum" sz="quarter" idx="12"/>
          </p:nvPr>
        </p:nvSpPr>
        <p:spPr/>
        <p:txBody>
          <a:bodyPr/>
          <a:lstStyle/>
          <a:p>
            <a:fld id="{8EF2EEE1-C413-4305-8BD1-6096B9A69E33}" type="slidenum">
              <a:rPr lang="en-US" smtClean="0"/>
              <a:t>‹#›</a:t>
            </a:fld>
            <a:endParaRPr lang="en-US"/>
          </a:p>
        </p:txBody>
      </p:sp>
    </p:spTree>
    <p:extLst>
      <p:ext uri="{BB962C8B-B14F-4D97-AF65-F5344CB8AC3E}">
        <p14:creationId xmlns:p14="http://schemas.microsoft.com/office/powerpoint/2010/main" val="254763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CDA505-B05C-44E8-B9C0-7B8BF41D1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D0637E-2E39-45CA-BFCE-93D87FC030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71FD5-CDC4-45AE-8A78-863CA7ED35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C7A32-8E5B-4E8F-94CF-926F50AC5CFC}" type="datetimeFigureOut">
              <a:rPr lang="en-US" smtClean="0"/>
              <a:t>8/1/2021</a:t>
            </a:fld>
            <a:endParaRPr lang="en-US"/>
          </a:p>
        </p:txBody>
      </p:sp>
      <p:sp>
        <p:nvSpPr>
          <p:cNvPr id="5" name="Footer Placeholder 4">
            <a:extLst>
              <a:ext uri="{FF2B5EF4-FFF2-40B4-BE49-F238E27FC236}">
                <a16:creationId xmlns:a16="http://schemas.microsoft.com/office/drawing/2014/main" id="{03B5C55A-7951-4605-8132-CD3AD388CE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5C957F-1B83-49FE-8DE9-5C7D6AA1C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2EEE1-C413-4305-8BD1-6096B9A69E33}" type="slidenum">
              <a:rPr lang="en-US" smtClean="0"/>
              <a:t>‹#›</a:t>
            </a:fld>
            <a:endParaRPr lang="en-US"/>
          </a:p>
        </p:txBody>
      </p:sp>
    </p:spTree>
    <p:extLst>
      <p:ext uri="{BB962C8B-B14F-4D97-AF65-F5344CB8AC3E}">
        <p14:creationId xmlns:p14="http://schemas.microsoft.com/office/powerpoint/2010/main" val="1140996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5A76C0-B292-4C49-B88A-9DCADE19623B}"/>
              </a:ext>
            </a:extLst>
          </p:cNvPr>
          <p:cNvSpPr txBox="1"/>
          <p:nvPr/>
        </p:nvSpPr>
        <p:spPr>
          <a:xfrm>
            <a:off x="389833" y="361968"/>
            <a:ext cx="11822880" cy="2800767"/>
          </a:xfrm>
          <a:prstGeom prst="rect">
            <a:avLst/>
          </a:prstGeom>
          <a:noFill/>
        </p:spPr>
        <p:txBody>
          <a:bodyPr wrap="square" lIns="91440" rIns="91440" rtlCol="0" anchor="t">
            <a:spAutoFit/>
          </a:bodyPr>
          <a:lstStyle/>
          <a:p>
            <a:r>
              <a:rPr lang="en-US" sz="4400" b="1" i="0" dirty="0">
                <a:solidFill>
                  <a:srgbClr val="000000"/>
                </a:solidFill>
                <a:effectLst/>
                <a:latin typeface="Times New Roman" panose="02020603050405020304" pitchFamily="18" charset="0"/>
              </a:rPr>
              <a:t>Improved Accuracy, Precision and Laboratory Productivity from Employing a Single Tube SPE-GCB Sample Preparation Configuration for the Analysis of PFAS under DOD QSM 5.3</a:t>
            </a:r>
            <a:endParaRPr lang="en-US" sz="4400" dirty="0">
              <a:solidFill>
                <a:srgbClr val="1861A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77ABEB1F-A50F-EA4D-ADEC-541E7244E140}"/>
              </a:ext>
            </a:extLst>
          </p:cNvPr>
          <p:cNvSpPr/>
          <p:nvPr/>
        </p:nvSpPr>
        <p:spPr>
          <a:xfrm>
            <a:off x="369120" y="6348786"/>
            <a:ext cx="12192000" cy="297454"/>
          </a:xfrm>
          <a:prstGeom prst="rect">
            <a:avLst/>
          </a:prstGeom>
          <a:noFill/>
        </p:spPr>
        <p:txBody>
          <a:bodyPr wrap="square" anchor="t">
            <a:spAutoFit/>
          </a:bodyPr>
          <a:lstStyle/>
          <a:p>
            <a:r>
              <a:rPr lang="en-US" sz="1333" dirty="0">
                <a:solidFill>
                  <a:srgbClr val="1861AD"/>
                </a:solidFill>
                <a:latin typeface="Open Sans" panose="020B0606030504020204" pitchFamily="34" charset="0"/>
                <a:ea typeface="Open Sans" panose="020B0606030504020204" pitchFamily="34" charset="0"/>
                <a:cs typeface="Open Sans" panose="020B0606030504020204" pitchFamily="34" charset="0"/>
              </a:rPr>
              <a:t>August 5, 2021</a:t>
            </a:r>
          </a:p>
        </p:txBody>
      </p:sp>
      <p:sp>
        <p:nvSpPr>
          <p:cNvPr id="4" name="Rectangle 3">
            <a:extLst>
              <a:ext uri="{FF2B5EF4-FFF2-40B4-BE49-F238E27FC236}">
                <a16:creationId xmlns:a16="http://schemas.microsoft.com/office/drawing/2014/main" id="{8BB19253-8475-4149-93C9-9528F6880B31}"/>
              </a:ext>
            </a:extLst>
          </p:cNvPr>
          <p:cNvSpPr/>
          <p:nvPr/>
        </p:nvSpPr>
        <p:spPr>
          <a:xfrm>
            <a:off x="369120" y="5632157"/>
            <a:ext cx="12192000" cy="666977"/>
          </a:xfrm>
          <a:prstGeom prst="rect">
            <a:avLst/>
          </a:prstGeom>
          <a:noFill/>
        </p:spPr>
        <p:txBody>
          <a:bodyPr wrap="square" anchor="t">
            <a:spAutoFit/>
          </a:bodyPr>
          <a:lstStyle/>
          <a:p>
            <a:r>
              <a:rPr lang="en-US" sz="1867" dirty="0">
                <a:solidFill>
                  <a:srgbClr val="1861AD"/>
                </a:solidFill>
                <a:latin typeface="Open Sans" panose="020B0606030504020204" pitchFamily="34" charset="0"/>
                <a:ea typeface="Open Sans" panose="020B0606030504020204" pitchFamily="34" charset="0"/>
                <a:cs typeface="Open Sans" panose="020B0606030504020204" pitchFamily="34" charset="0"/>
              </a:rPr>
              <a:t>Presented By </a:t>
            </a:r>
            <a:r>
              <a:rPr lang="en-US" sz="1867" b="1" dirty="0">
                <a:solidFill>
                  <a:srgbClr val="1861AD"/>
                </a:solidFill>
                <a:latin typeface="Open Sans" panose="020B0606030504020204" pitchFamily="34" charset="0"/>
                <a:ea typeface="Open Sans" panose="020B0606030504020204" pitchFamily="34" charset="0"/>
                <a:cs typeface="Open Sans" panose="020B0606030504020204" pitchFamily="34" charset="0"/>
              </a:rPr>
              <a:t>Sam Lodge</a:t>
            </a:r>
          </a:p>
          <a:p>
            <a:r>
              <a:rPr lang="en-US" sz="1867" dirty="0">
                <a:solidFill>
                  <a:srgbClr val="1861AD"/>
                </a:solidFill>
                <a:latin typeface="Open Sans" panose="020B0606030504020204" pitchFamily="34" charset="0"/>
                <a:ea typeface="Open Sans" panose="020B0606030504020204" pitchFamily="34" charset="0"/>
                <a:cs typeface="Open Sans" panose="020B0606030504020204" pitchFamily="34" charset="0"/>
              </a:rPr>
              <a:t>Senior Business Development Manager - Environmental</a:t>
            </a:r>
          </a:p>
        </p:txBody>
      </p:sp>
      <p:pic>
        <p:nvPicPr>
          <p:cNvPr id="1026" name="Picture 2">
            <a:extLst>
              <a:ext uri="{FF2B5EF4-FFF2-40B4-BE49-F238E27FC236}">
                <a16:creationId xmlns:a16="http://schemas.microsoft.com/office/drawing/2014/main" id="{2BB7CF4D-CF42-43B0-A654-33ABD4195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3440987"/>
            <a:ext cx="4762500" cy="23336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10998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0DB667-84D4-4041-9323-5DDCC2414D2A}"/>
              </a:ext>
            </a:extLst>
          </p:cNvPr>
          <p:cNvPicPr>
            <a:picLocks noChangeAspect="1"/>
          </p:cNvPicPr>
          <p:nvPr/>
        </p:nvPicPr>
        <p:blipFill>
          <a:blip r:embed="rId4"/>
          <a:stretch>
            <a:fillRect/>
          </a:stretch>
        </p:blipFill>
        <p:spPr>
          <a:xfrm>
            <a:off x="3996508" y="320243"/>
            <a:ext cx="4198984" cy="2209992"/>
          </a:xfrm>
          <a:prstGeom prst="rect">
            <a:avLst/>
          </a:prstGeom>
        </p:spPr>
      </p:pic>
      <p:pic>
        <p:nvPicPr>
          <p:cNvPr id="11" name="Picture 10">
            <a:extLst>
              <a:ext uri="{FF2B5EF4-FFF2-40B4-BE49-F238E27FC236}">
                <a16:creationId xmlns:a16="http://schemas.microsoft.com/office/drawing/2014/main" id="{2405201B-DAD7-48D2-AB4F-57E534212C36}"/>
              </a:ext>
            </a:extLst>
          </p:cNvPr>
          <p:cNvPicPr>
            <a:picLocks noChangeAspect="1"/>
          </p:cNvPicPr>
          <p:nvPr/>
        </p:nvPicPr>
        <p:blipFill>
          <a:blip r:embed="rId5"/>
          <a:stretch>
            <a:fillRect/>
          </a:stretch>
        </p:blipFill>
        <p:spPr>
          <a:xfrm>
            <a:off x="3996508" y="2731894"/>
            <a:ext cx="4198983" cy="3109019"/>
          </a:xfrm>
          <a:prstGeom prst="rect">
            <a:avLst/>
          </a:prstGeom>
        </p:spPr>
      </p:pic>
      <p:sp>
        <p:nvSpPr>
          <p:cNvPr id="20" name="Title 1">
            <a:extLst>
              <a:ext uri="{FF2B5EF4-FFF2-40B4-BE49-F238E27FC236}">
                <a16:creationId xmlns:a16="http://schemas.microsoft.com/office/drawing/2014/main" id="{3A522A0B-A08B-4EC6-AA0E-62FC910E9817}"/>
              </a:ext>
            </a:extLst>
          </p:cNvPr>
          <p:cNvSpPr txBox="1">
            <a:spLocks/>
          </p:cNvSpPr>
          <p:nvPr/>
        </p:nvSpPr>
        <p:spPr>
          <a:xfrm>
            <a:off x="910293" y="604257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t>Special thanks to Agustin Pierri and </a:t>
            </a:r>
            <a:r>
              <a:rPr lang="en-US" sz="1400" dirty="0" err="1"/>
              <a:t>Weck</a:t>
            </a:r>
            <a:r>
              <a:rPr lang="en-US" sz="1400" dirty="0"/>
              <a:t> Labs for providing this data</a:t>
            </a:r>
            <a:r>
              <a:rPr lang="en-US" dirty="0"/>
              <a:t>	</a:t>
            </a:r>
          </a:p>
        </p:txBody>
      </p:sp>
    </p:spTree>
    <p:custDataLst>
      <p:tags r:id="rId1"/>
    </p:custDataLst>
    <p:extLst>
      <p:ext uri="{BB962C8B-B14F-4D97-AF65-F5344CB8AC3E}">
        <p14:creationId xmlns:p14="http://schemas.microsoft.com/office/powerpoint/2010/main" val="22126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21CFE06-C5BE-4889-BAEF-BF9F60D61B98}"/>
              </a:ext>
            </a:extLst>
          </p:cNvPr>
          <p:cNvPicPr>
            <a:picLocks noChangeAspect="1"/>
          </p:cNvPicPr>
          <p:nvPr/>
        </p:nvPicPr>
        <p:blipFill>
          <a:blip r:embed="rId4"/>
          <a:stretch>
            <a:fillRect/>
          </a:stretch>
        </p:blipFill>
        <p:spPr>
          <a:xfrm>
            <a:off x="3676067" y="140638"/>
            <a:ext cx="4244708" cy="1958510"/>
          </a:xfrm>
          <a:prstGeom prst="rect">
            <a:avLst/>
          </a:prstGeom>
        </p:spPr>
      </p:pic>
      <p:pic>
        <p:nvPicPr>
          <p:cNvPr id="15" name="Picture 14">
            <a:extLst>
              <a:ext uri="{FF2B5EF4-FFF2-40B4-BE49-F238E27FC236}">
                <a16:creationId xmlns:a16="http://schemas.microsoft.com/office/drawing/2014/main" id="{61E8750F-CFCA-4901-BF14-8C4573D335C0}"/>
              </a:ext>
            </a:extLst>
          </p:cNvPr>
          <p:cNvPicPr>
            <a:picLocks noChangeAspect="1"/>
          </p:cNvPicPr>
          <p:nvPr/>
        </p:nvPicPr>
        <p:blipFill>
          <a:blip r:embed="rId5"/>
          <a:stretch>
            <a:fillRect/>
          </a:stretch>
        </p:blipFill>
        <p:spPr>
          <a:xfrm>
            <a:off x="3644747" y="1906735"/>
            <a:ext cx="4244708" cy="2667231"/>
          </a:xfrm>
          <a:prstGeom prst="rect">
            <a:avLst/>
          </a:prstGeom>
        </p:spPr>
      </p:pic>
      <p:pic>
        <p:nvPicPr>
          <p:cNvPr id="19" name="Picture 18">
            <a:extLst>
              <a:ext uri="{FF2B5EF4-FFF2-40B4-BE49-F238E27FC236}">
                <a16:creationId xmlns:a16="http://schemas.microsoft.com/office/drawing/2014/main" id="{1F0D1314-425C-46EA-8C04-CF98B3DE7E8F}"/>
              </a:ext>
            </a:extLst>
          </p:cNvPr>
          <p:cNvPicPr>
            <a:picLocks noChangeAspect="1"/>
          </p:cNvPicPr>
          <p:nvPr/>
        </p:nvPicPr>
        <p:blipFill>
          <a:blip r:embed="rId6"/>
          <a:stretch>
            <a:fillRect/>
          </a:stretch>
        </p:blipFill>
        <p:spPr>
          <a:xfrm>
            <a:off x="3817787" y="4573966"/>
            <a:ext cx="4087328" cy="1813717"/>
          </a:xfrm>
          <a:prstGeom prst="rect">
            <a:avLst/>
          </a:prstGeom>
        </p:spPr>
      </p:pic>
      <p:sp>
        <p:nvSpPr>
          <p:cNvPr id="20" name="Title 1">
            <a:extLst>
              <a:ext uri="{FF2B5EF4-FFF2-40B4-BE49-F238E27FC236}">
                <a16:creationId xmlns:a16="http://schemas.microsoft.com/office/drawing/2014/main" id="{3A522A0B-A08B-4EC6-AA0E-62FC910E9817}"/>
              </a:ext>
            </a:extLst>
          </p:cNvPr>
          <p:cNvSpPr txBox="1">
            <a:spLocks/>
          </p:cNvSpPr>
          <p:nvPr/>
        </p:nvSpPr>
        <p:spPr>
          <a:xfrm>
            <a:off x="333850" y="6506385"/>
            <a:ext cx="5543261" cy="5101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t>Special thanks to Agustin Pierri and </a:t>
            </a:r>
            <a:r>
              <a:rPr lang="en-US" sz="1400" dirty="0" err="1"/>
              <a:t>Weck</a:t>
            </a:r>
            <a:r>
              <a:rPr lang="en-US" sz="1400" dirty="0"/>
              <a:t> Labs for providing this data</a:t>
            </a:r>
            <a:r>
              <a:rPr lang="en-US" dirty="0"/>
              <a:t>	</a:t>
            </a:r>
          </a:p>
        </p:txBody>
      </p:sp>
    </p:spTree>
    <p:custDataLst>
      <p:tags r:id="rId1"/>
    </p:custDataLst>
    <p:extLst>
      <p:ext uri="{BB962C8B-B14F-4D97-AF65-F5344CB8AC3E}">
        <p14:creationId xmlns:p14="http://schemas.microsoft.com/office/powerpoint/2010/main" val="388631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99B014-F448-4FAA-98F8-ADEFC8E0A86C}"/>
              </a:ext>
            </a:extLst>
          </p:cNvPr>
          <p:cNvPicPr>
            <a:picLocks noChangeAspect="1"/>
          </p:cNvPicPr>
          <p:nvPr/>
        </p:nvPicPr>
        <p:blipFill>
          <a:blip r:embed="rId3"/>
          <a:stretch>
            <a:fillRect/>
          </a:stretch>
        </p:blipFill>
        <p:spPr>
          <a:xfrm>
            <a:off x="1072662" y="1072662"/>
            <a:ext cx="9513275" cy="4695091"/>
          </a:xfrm>
          <a:prstGeom prst="rect">
            <a:avLst/>
          </a:prstGeom>
        </p:spPr>
      </p:pic>
    </p:spTree>
    <p:extLst>
      <p:ext uri="{BB962C8B-B14F-4D97-AF65-F5344CB8AC3E}">
        <p14:creationId xmlns:p14="http://schemas.microsoft.com/office/powerpoint/2010/main" val="426015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546EB5-BEDD-467A-988F-F48910E759E2}"/>
              </a:ext>
            </a:extLst>
          </p:cNvPr>
          <p:cNvSpPr txBox="1"/>
          <p:nvPr/>
        </p:nvSpPr>
        <p:spPr>
          <a:xfrm>
            <a:off x="1371600" y="2597557"/>
            <a:ext cx="7848600" cy="2554545"/>
          </a:xfrm>
          <a:prstGeom prst="rect">
            <a:avLst/>
          </a:prstGeom>
          <a:noFill/>
        </p:spPr>
        <p:txBody>
          <a:bodyPr wrap="square">
            <a:spAutoFit/>
          </a:bodyPr>
          <a:lstStyle/>
          <a:p>
            <a:pPr marL="285750" indent="-285750">
              <a:buFont typeface="Arial" panose="020B0604020202020204" pitchFamily="34" charset="0"/>
              <a:buChar char="•"/>
            </a:pPr>
            <a:r>
              <a:rPr lang="en-US" sz="2000" dirty="0"/>
              <a:t>Only for non-DW matrices</a:t>
            </a:r>
          </a:p>
          <a:p>
            <a:pPr marL="285750" indent="-285750">
              <a:buFont typeface="Arial" panose="020B0604020202020204" pitchFamily="34" charset="0"/>
              <a:buChar char="•"/>
            </a:pPr>
            <a:r>
              <a:rPr lang="en-US" sz="2000" dirty="0"/>
              <a:t>Removes Organic Acids that can suppress ionization (TDCA and PFOS)</a:t>
            </a:r>
          </a:p>
          <a:p>
            <a:pPr marL="285750" indent="-285750">
              <a:buFont typeface="Arial" panose="020B0604020202020204" pitchFamily="34" charset="0"/>
              <a:buChar char="•"/>
            </a:pPr>
            <a:r>
              <a:rPr lang="en-US" sz="2000" dirty="0"/>
              <a:t>Table B-15 provides for equivalent to Envi </a:t>
            </a:r>
            <a:r>
              <a:rPr lang="en-US" sz="2000" dirty="0" err="1"/>
              <a:t>CarbTM</a:t>
            </a:r>
            <a:endParaRPr lang="en-US" sz="2000" dirty="0"/>
          </a:p>
          <a:p>
            <a:pPr marL="285750" indent="-285750">
              <a:buFont typeface="Arial" panose="020B0604020202020204" pitchFamily="34" charset="0"/>
              <a:buChar char="•"/>
            </a:pPr>
            <a:r>
              <a:rPr lang="en-US" sz="2000" dirty="0"/>
              <a:t>Can actually improve recovery of long chain/neutral compounds (depends on format)</a:t>
            </a:r>
          </a:p>
          <a:p>
            <a:pPr marL="285750" indent="-285750">
              <a:buFont typeface="Arial" panose="020B0604020202020204" pitchFamily="34" charset="0"/>
              <a:buChar char="•"/>
            </a:pPr>
            <a:r>
              <a:rPr lang="en-US" sz="2000" dirty="0"/>
              <a:t>Potential loss of analytes unless GCB is re-extracted</a:t>
            </a:r>
          </a:p>
          <a:p>
            <a:pPr marL="285750" indent="-285750">
              <a:buFont typeface="Arial" panose="020B0604020202020204" pitchFamily="34" charset="0"/>
              <a:buChar char="•"/>
            </a:pPr>
            <a:r>
              <a:rPr lang="en-US" sz="2000" dirty="0"/>
              <a:t>Several ways to skin a cat!</a:t>
            </a:r>
          </a:p>
          <a:p>
            <a:pPr marL="285750" indent="-285750">
              <a:buFont typeface="Arial" panose="020B0604020202020204" pitchFamily="34" charset="0"/>
              <a:buChar char="•"/>
            </a:pPr>
            <a:endParaRPr lang="en-US" sz="2000" dirty="0"/>
          </a:p>
        </p:txBody>
      </p:sp>
      <p:sp>
        <p:nvSpPr>
          <p:cNvPr id="4" name="Title 1">
            <a:extLst>
              <a:ext uri="{FF2B5EF4-FFF2-40B4-BE49-F238E27FC236}">
                <a16:creationId xmlns:a16="http://schemas.microsoft.com/office/drawing/2014/main" id="{8CD6903C-F8E7-4368-B30E-85045A81969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GCB in PFAS	 sample prep</a:t>
            </a:r>
            <a:endParaRPr lang="en-US" dirty="0"/>
          </a:p>
        </p:txBody>
      </p:sp>
    </p:spTree>
    <p:extLst>
      <p:ext uri="{BB962C8B-B14F-4D97-AF65-F5344CB8AC3E}">
        <p14:creationId xmlns:p14="http://schemas.microsoft.com/office/powerpoint/2010/main" val="401609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B0B0EB-7374-4090-B297-6C22161902A2}"/>
              </a:ext>
            </a:extLst>
          </p:cNvPr>
          <p:cNvSpPr txBox="1"/>
          <p:nvPr/>
        </p:nvSpPr>
        <p:spPr>
          <a:xfrm>
            <a:off x="1063690" y="505511"/>
            <a:ext cx="7931020" cy="769441"/>
          </a:xfrm>
          <a:prstGeom prst="rect">
            <a:avLst/>
          </a:prstGeom>
          <a:noFill/>
        </p:spPr>
        <p:txBody>
          <a:bodyPr wrap="square">
            <a:spAutoFit/>
          </a:bodyPr>
          <a:lstStyle/>
          <a:p>
            <a:r>
              <a:rPr lang="en-US" sz="4400" dirty="0"/>
              <a:t>GCB for QSM 5.3, Table B-15</a:t>
            </a:r>
          </a:p>
        </p:txBody>
      </p:sp>
      <p:sp>
        <p:nvSpPr>
          <p:cNvPr id="7" name="TextBox 6">
            <a:extLst>
              <a:ext uri="{FF2B5EF4-FFF2-40B4-BE49-F238E27FC236}">
                <a16:creationId xmlns:a16="http://schemas.microsoft.com/office/drawing/2014/main" id="{98252FA8-6B8A-442E-91A5-B076C5F1E9DA}"/>
              </a:ext>
            </a:extLst>
          </p:cNvPr>
          <p:cNvSpPr txBox="1"/>
          <p:nvPr/>
        </p:nvSpPr>
        <p:spPr>
          <a:xfrm>
            <a:off x="3207577" y="2554945"/>
            <a:ext cx="6158204" cy="369332"/>
          </a:xfrm>
          <a:prstGeom prst="rect">
            <a:avLst/>
          </a:prstGeom>
          <a:noFill/>
        </p:spPr>
        <p:txBody>
          <a:bodyPr wrap="square">
            <a:spAutoFit/>
          </a:bodyPr>
          <a:lstStyle/>
          <a:p>
            <a:r>
              <a:rPr lang="en-US" dirty="0" err="1"/>
              <a:t>dSPE</a:t>
            </a:r>
            <a:r>
              <a:rPr lang="en-US" dirty="0"/>
              <a:t> with Loose GCB (10mg-100mg)</a:t>
            </a:r>
          </a:p>
        </p:txBody>
      </p:sp>
      <p:pic>
        <p:nvPicPr>
          <p:cNvPr id="11" name="Picture 10">
            <a:extLst>
              <a:ext uri="{FF2B5EF4-FFF2-40B4-BE49-F238E27FC236}">
                <a16:creationId xmlns:a16="http://schemas.microsoft.com/office/drawing/2014/main" id="{8006E69D-1E08-434C-9DE5-782897D80849}"/>
              </a:ext>
            </a:extLst>
          </p:cNvPr>
          <p:cNvPicPr>
            <a:picLocks noChangeAspect="1"/>
          </p:cNvPicPr>
          <p:nvPr/>
        </p:nvPicPr>
        <p:blipFill>
          <a:blip r:embed="rId4"/>
          <a:stretch>
            <a:fillRect/>
          </a:stretch>
        </p:blipFill>
        <p:spPr>
          <a:xfrm>
            <a:off x="2450018" y="3229651"/>
            <a:ext cx="5609836" cy="1829489"/>
          </a:xfrm>
          <a:prstGeom prst="rect">
            <a:avLst/>
          </a:prstGeom>
        </p:spPr>
      </p:pic>
    </p:spTree>
    <p:custDataLst>
      <p:tags r:id="rId1"/>
    </p:custDataLst>
    <p:extLst>
      <p:ext uri="{BB962C8B-B14F-4D97-AF65-F5344CB8AC3E}">
        <p14:creationId xmlns:p14="http://schemas.microsoft.com/office/powerpoint/2010/main" val="969954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B0B0EB-7374-4090-B297-6C22161902A2}"/>
              </a:ext>
            </a:extLst>
          </p:cNvPr>
          <p:cNvSpPr txBox="1"/>
          <p:nvPr/>
        </p:nvSpPr>
        <p:spPr>
          <a:xfrm>
            <a:off x="1063690" y="505511"/>
            <a:ext cx="7931020" cy="769441"/>
          </a:xfrm>
          <a:prstGeom prst="rect">
            <a:avLst/>
          </a:prstGeom>
          <a:noFill/>
        </p:spPr>
        <p:txBody>
          <a:bodyPr wrap="square">
            <a:spAutoFit/>
          </a:bodyPr>
          <a:lstStyle/>
          <a:p>
            <a:r>
              <a:rPr lang="en-US" sz="4400" dirty="0"/>
              <a:t>Downside of </a:t>
            </a:r>
            <a:r>
              <a:rPr lang="en-US" sz="4400" dirty="0" err="1"/>
              <a:t>dSPE</a:t>
            </a:r>
            <a:endParaRPr lang="en-US" sz="4400" dirty="0"/>
          </a:p>
        </p:txBody>
      </p:sp>
      <p:pic>
        <p:nvPicPr>
          <p:cNvPr id="11" name="Picture 10">
            <a:extLst>
              <a:ext uri="{FF2B5EF4-FFF2-40B4-BE49-F238E27FC236}">
                <a16:creationId xmlns:a16="http://schemas.microsoft.com/office/drawing/2014/main" id="{8006E69D-1E08-434C-9DE5-782897D80849}"/>
              </a:ext>
            </a:extLst>
          </p:cNvPr>
          <p:cNvPicPr>
            <a:picLocks noChangeAspect="1"/>
          </p:cNvPicPr>
          <p:nvPr/>
        </p:nvPicPr>
        <p:blipFill>
          <a:blip r:embed="rId4"/>
          <a:stretch>
            <a:fillRect/>
          </a:stretch>
        </p:blipFill>
        <p:spPr>
          <a:xfrm>
            <a:off x="1063690" y="1612389"/>
            <a:ext cx="5609836" cy="1829489"/>
          </a:xfrm>
          <a:prstGeom prst="rect">
            <a:avLst/>
          </a:prstGeom>
        </p:spPr>
      </p:pic>
      <p:sp>
        <p:nvSpPr>
          <p:cNvPr id="6" name="TextBox 5">
            <a:extLst>
              <a:ext uri="{FF2B5EF4-FFF2-40B4-BE49-F238E27FC236}">
                <a16:creationId xmlns:a16="http://schemas.microsoft.com/office/drawing/2014/main" id="{4FCC7ED1-4531-46ED-83BA-2755C6AE350D}"/>
              </a:ext>
            </a:extLst>
          </p:cNvPr>
          <p:cNvSpPr txBox="1"/>
          <p:nvPr/>
        </p:nvSpPr>
        <p:spPr>
          <a:xfrm>
            <a:off x="923012" y="3903098"/>
            <a:ext cx="8977125" cy="1631216"/>
          </a:xfrm>
          <a:prstGeom prst="rect">
            <a:avLst/>
          </a:prstGeom>
          <a:noFill/>
        </p:spPr>
        <p:txBody>
          <a:bodyPr wrap="square">
            <a:spAutoFit/>
          </a:bodyPr>
          <a:lstStyle/>
          <a:p>
            <a:pPr marL="342900" indent="-342900">
              <a:buFont typeface="Arial" panose="020B0604020202020204" pitchFamily="34" charset="0"/>
              <a:buChar char="•"/>
            </a:pPr>
            <a:r>
              <a:rPr lang="en-US" sz="2000" dirty="0"/>
              <a:t>Time – additional 45-60 minutes per batch of samples</a:t>
            </a:r>
          </a:p>
          <a:p>
            <a:pPr marL="342900" indent="-342900">
              <a:buFont typeface="Arial" panose="020B0604020202020204" pitchFamily="34" charset="0"/>
              <a:buChar char="•"/>
            </a:pPr>
            <a:r>
              <a:rPr lang="en-US" sz="2000" dirty="0"/>
              <a:t>Precision – more sample manipulation = more variability</a:t>
            </a:r>
          </a:p>
          <a:p>
            <a:pPr marL="342900" indent="-342900">
              <a:buFont typeface="Arial" panose="020B0604020202020204" pitchFamily="34" charset="0"/>
              <a:buChar char="•"/>
            </a:pPr>
            <a:r>
              <a:rPr lang="en-US" sz="2000" dirty="0"/>
              <a:t>Messy – Loose GCB requires use of PPE and ventilation</a:t>
            </a:r>
          </a:p>
          <a:p>
            <a:pPr marL="342900" indent="-342900">
              <a:buFont typeface="Arial" panose="020B0604020202020204" pitchFamily="34" charset="0"/>
              <a:buChar char="•"/>
            </a:pPr>
            <a:r>
              <a:rPr lang="en-US" sz="2000" dirty="0"/>
              <a:t>Recovery – potential loss of long chain compounds (unless re-extract the GCB)</a:t>
            </a:r>
          </a:p>
          <a:p>
            <a:pPr marL="342900" indent="-342900">
              <a:buFont typeface="Arial" panose="020B0604020202020204" pitchFamily="34" charset="0"/>
              <a:buChar char="•"/>
            </a:pPr>
            <a:r>
              <a:rPr lang="en-US" sz="2000" dirty="0"/>
              <a:t>Potential clogging of LC or MS from contamination with GCB from extract</a:t>
            </a:r>
            <a:endParaRPr lang="en-US" dirty="0"/>
          </a:p>
        </p:txBody>
      </p:sp>
    </p:spTree>
    <p:custDataLst>
      <p:tags r:id="rId1"/>
    </p:custDataLst>
    <p:extLst>
      <p:ext uri="{BB962C8B-B14F-4D97-AF65-F5344CB8AC3E}">
        <p14:creationId xmlns:p14="http://schemas.microsoft.com/office/powerpoint/2010/main" val="919699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F19D4D76-0680-4395-A3D0-6A22605173F1}"/>
              </a:ext>
            </a:extLst>
          </p:cNvPr>
          <p:cNvPicPr>
            <a:picLocks noChangeAspect="1"/>
          </p:cNvPicPr>
          <p:nvPr/>
        </p:nvPicPr>
        <p:blipFill>
          <a:blip r:embed="rId4"/>
          <a:stretch>
            <a:fillRect/>
          </a:stretch>
        </p:blipFill>
        <p:spPr>
          <a:xfrm>
            <a:off x="2163739" y="2265271"/>
            <a:ext cx="7864522" cy="1546994"/>
          </a:xfrm>
          <a:prstGeom prst="rect">
            <a:avLst/>
          </a:prstGeom>
        </p:spPr>
      </p:pic>
      <p:sp>
        <p:nvSpPr>
          <p:cNvPr id="9" name="Title 1">
            <a:extLst>
              <a:ext uri="{FF2B5EF4-FFF2-40B4-BE49-F238E27FC236}">
                <a16:creationId xmlns:a16="http://schemas.microsoft.com/office/drawing/2014/main" id="{5005CE45-D07A-401A-86A7-EA2C32AEC85C}"/>
              </a:ext>
            </a:extLst>
          </p:cNvPr>
          <p:cNvSpPr txBox="1">
            <a:spLocks/>
          </p:cNvSpPr>
          <p:nvPr/>
        </p:nvSpPr>
        <p:spPr>
          <a:xfrm>
            <a:off x="529293" y="518913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t>Special thanks to Eurofins Lancaster Labs for providing this data</a:t>
            </a:r>
            <a:r>
              <a:rPr lang="en-US" dirty="0"/>
              <a:t>	</a:t>
            </a:r>
          </a:p>
        </p:txBody>
      </p:sp>
    </p:spTree>
    <p:custDataLst>
      <p:tags r:id="rId1"/>
    </p:custDataLst>
    <p:extLst>
      <p:ext uri="{BB962C8B-B14F-4D97-AF65-F5344CB8AC3E}">
        <p14:creationId xmlns:p14="http://schemas.microsoft.com/office/powerpoint/2010/main" val="988598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B0B0EB-7374-4090-B297-6C22161902A2}"/>
              </a:ext>
            </a:extLst>
          </p:cNvPr>
          <p:cNvSpPr txBox="1"/>
          <p:nvPr/>
        </p:nvSpPr>
        <p:spPr>
          <a:xfrm>
            <a:off x="1256650" y="707651"/>
            <a:ext cx="7931020" cy="769441"/>
          </a:xfrm>
          <a:prstGeom prst="rect">
            <a:avLst/>
          </a:prstGeom>
          <a:noFill/>
        </p:spPr>
        <p:txBody>
          <a:bodyPr wrap="square">
            <a:spAutoFit/>
          </a:bodyPr>
          <a:lstStyle/>
          <a:p>
            <a:r>
              <a:rPr lang="en-US" sz="4400" dirty="0"/>
              <a:t>Downside of separate GCB tubes</a:t>
            </a:r>
          </a:p>
        </p:txBody>
      </p:sp>
      <p:pic>
        <p:nvPicPr>
          <p:cNvPr id="4" name="Picture 3">
            <a:extLst>
              <a:ext uri="{FF2B5EF4-FFF2-40B4-BE49-F238E27FC236}">
                <a16:creationId xmlns:a16="http://schemas.microsoft.com/office/drawing/2014/main" id="{B08FEFC0-3DAE-420F-9546-07B4A6CD54FC}"/>
              </a:ext>
            </a:extLst>
          </p:cNvPr>
          <p:cNvPicPr>
            <a:picLocks noChangeAspect="1"/>
          </p:cNvPicPr>
          <p:nvPr/>
        </p:nvPicPr>
        <p:blipFill>
          <a:blip r:embed="rId4"/>
          <a:stretch>
            <a:fillRect/>
          </a:stretch>
        </p:blipFill>
        <p:spPr>
          <a:xfrm>
            <a:off x="1256650" y="1803474"/>
            <a:ext cx="5895975" cy="1996171"/>
          </a:xfrm>
          <a:prstGeom prst="rect">
            <a:avLst/>
          </a:prstGeom>
        </p:spPr>
      </p:pic>
      <p:sp>
        <p:nvSpPr>
          <p:cNvPr id="10" name="TextBox 9">
            <a:extLst>
              <a:ext uri="{FF2B5EF4-FFF2-40B4-BE49-F238E27FC236}">
                <a16:creationId xmlns:a16="http://schemas.microsoft.com/office/drawing/2014/main" id="{2C128C64-3684-4E41-8D0B-266918691F98}"/>
              </a:ext>
            </a:extLst>
          </p:cNvPr>
          <p:cNvSpPr txBox="1"/>
          <p:nvPr/>
        </p:nvSpPr>
        <p:spPr>
          <a:xfrm>
            <a:off x="1125535" y="4315918"/>
            <a:ext cx="7543680" cy="1015663"/>
          </a:xfrm>
          <a:prstGeom prst="rect">
            <a:avLst/>
          </a:prstGeom>
          <a:noFill/>
        </p:spPr>
        <p:txBody>
          <a:bodyPr wrap="square">
            <a:spAutoFit/>
          </a:bodyPr>
          <a:lstStyle/>
          <a:p>
            <a:pPr marL="342900" indent="-342900">
              <a:buFont typeface="Arial" panose="020B0604020202020204" pitchFamily="34" charset="0"/>
              <a:buChar char="•"/>
            </a:pPr>
            <a:r>
              <a:rPr lang="en-US" sz="2000" dirty="0"/>
              <a:t>Additional Time – approximately 15 minutes per batch of samples</a:t>
            </a:r>
          </a:p>
          <a:p>
            <a:pPr marL="342900" indent="-342900">
              <a:buFont typeface="Arial" panose="020B0604020202020204" pitchFamily="34" charset="0"/>
              <a:buChar char="•"/>
            </a:pPr>
            <a:r>
              <a:rPr lang="en-US" sz="2000" dirty="0"/>
              <a:t>Cost – solvent and tube ($5-7 per sample)</a:t>
            </a:r>
          </a:p>
          <a:p>
            <a:endParaRPr lang="en-US" sz="2000" dirty="0"/>
          </a:p>
        </p:txBody>
      </p:sp>
    </p:spTree>
    <p:custDataLst>
      <p:tags r:id="rId1"/>
    </p:custDataLst>
    <p:extLst>
      <p:ext uri="{BB962C8B-B14F-4D97-AF65-F5344CB8AC3E}">
        <p14:creationId xmlns:p14="http://schemas.microsoft.com/office/powerpoint/2010/main" val="2870679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77196F-C330-4B9E-958E-C1F8F512A007}"/>
              </a:ext>
            </a:extLst>
          </p:cNvPr>
          <p:cNvPicPr>
            <a:picLocks noChangeAspect="1"/>
          </p:cNvPicPr>
          <p:nvPr/>
        </p:nvPicPr>
        <p:blipFill>
          <a:blip r:embed="rId3"/>
          <a:stretch>
            <a:fillRect/>
          </a:stretch>
        </p:blipFill>
        <p:spPr>
          <a:xfrm>
            <a:off x="3258105" y="2050500"/>
            <a:ext cx="4761389" cy="2334970"/>
          </a:xfrm>
          <a:prstGeom prst="rect">
            <a:avLst/>
          </a:prstGeom>
        </p:spPr>
      </p:pic>
      <p:sp>
        <p:nvSpPr>
          <p:cNvPr id="4" name="TextBox 3">
            <a:extLst>
              <a:ext uri="{FF2B5EF4-FFF2-40B4-BE49-F238E27FC236}">
                <a16:creationId xmlns:a16="http://schemas.microsoft.com/office/drawing/2014/main" id="{A2C02F5A-CE65-47EC-89C1-C33A673F9E04}"/>
              </a:ext>
            </a:extLst>
          </p:cNvPr>
          <p:cNvSpPr txBox="1"/>
          <p:nvPr/>
        </p:nvSpPr>
        <p:spPr>
          <a:xfrm>
            <a:off x="317242" y="744371"/>
            <a:ext cx="11122090" cy="769441"/>
          </a:xfrm>
          <a:prstGeom prst="rect">
            <a:avLst/>
          </a:prstGeom>
          <a:noFill/>
        </p:spPr>
        <p:txBody>
          <a:bodyPr wrap="square">
            <a:spAutoFit/>
          </a:bodyPr>
          <a:lstStyle/>
          <a:p>
            <a:r>
              <a:rPr lang="en-US" sz="4400" dirty="0">
                <a:latin typeface="Calibri" panose="020F0502020204030204" pitchFamily="34" charset="0"/>
                <a:cs typeface="Times New Roman" panose="02020603050405020304" pitchFamily="18" charset="0"/>
              </a:rPr>
              <a:t>Incorporate WAX and GCB in a single SPE tube!</a:t>
            </a:r>
            <a:endParaRPr lang="en-US" sz="4400" dirty="0"/>
          </a:p>
        </p:txBody>
      </p:sp>
      <p:sp>
        <p:nvSpPr>
          <p:cNvPr id="7" name="Content Placeholder 2">
            <a:extLst>
              <a:ext uri="{FF2B5EF4-FFF2-40B4-BE49-F238E27FC236}">
                <a16:creationId xmlns:a16="http://schemas.microsoft.com/office/drawing/2014/main" id="{CE78A1F8-C1FF-4869-8DEE-7A0C2F29EE11}"/>
              </a:ext>
            </a:extLst>
          </p:cNvPr>
          <p:cNvSpPr txBox="1">
            <a:spLocks/>
          </p:cNvSpPr>
          <p:nvPr/>
        </p:nvSpPr>
        <p:spPr>
          <a:xfrm>
            <a:off x="838200" y="4589585"/>
            <a:ext cx="10515600" cy="105507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a:lnSpc>
                <a:spcPct val="120000"/>
              </a:lnSpc>
              <a:spcBef>
                <a:spcPts val="1200"/>
              </a:spcBef>
            </a:pPr>
            <a:r>
              <a:rPr lang="en-US" dirty="0">
                <a:solidFill>
                  <a:srgbClr val="343434"/>
                </a:solidFill>
                <a:latin typeface="Open Sans" panose="020B0606030504020204" pitchFamily="34" charset="0"/>
                <a:ea typeface="Open Sans" panose="020B0606030504020204" pitchFamily="34" charset="0"/>
                <a:cs typeface="Open Sans" panose="020B0606030504020204" pitchFamily="34" charset="0"/>
              </a:rPr>
              <a:t>200mg WAX/50mg GCB</a:t>
            </a:r>
          </a:p>
          <a:p>
            <a:pPr marL="228594" indent="-228594">
              <a:lnSpc>
                <a:spcPct val="120000"/>
              </a:lnSpc>
              <a:spcBef>
                <a:spcPts val="1200"/>
              </a:spcBef>
            </a:pPr>
            <a:r>
              <a:rPr lang="en-US" dirty="0">
                <a:solidFill>
                  <a:srgbClr val="343434"/>
                </a:solidFill>
                <a:latin typeface="Open Sans" panose="020B0606030504020204" pitchFamily="34" charset="0"/>
                <a:ea typeface="Open Sans" panose="020B0606030504020204" pitchFamily="34" charset="0"/>
                <a:cs typeface="Open Sans" panose="020B0606030504020204" pitchFamily="34" charset="0"/>
              </a:rPr>
              <a:t>500mg WAX/50mg GCB</a:t>
            </a:r>
          </a:p>
          <a:p>
            <a:endParaRPr lang="en-US" dirty="0"/>
          </a:p>
        </p:txBody>
      </p:sp>
    </p:spTree>
    <p:extLst>
      <p:ext uri="{BB962C8B-B14F-4D97-AF65-F5344CB8AC3E}">
        <p14:creationId xmlns:p14="http://schemas.microsoft.com/office/powerpoint/2010/main" val="3533944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0F431DD-ED4B-49FE-9240-A89287B21A7D}"/>
              </a:ext>
            </a:extLst>
          </p:cNvPr>
          <p:cNvGraphicFramePr>
            <a:graphicFrameLocks noGrp="1"/>
          </p:cNvGraphicFramePr>
          <p:nvPr>
            <p:extLst>
              <p:ext uri="{D42A27DB-BD31-4B8C-83A1-F6EECF244321}">
                <p14:modId xmlns:p14="http://schemas.microsoft.com/office/powerpoint/2010/main" val="729196097"/>
              </p:ext>
            </p:extLst>
          </p:nvPr>
        </p:nvGraphicFramePr>
        <p:xfrm>
          <a:off x="2651760" y="426721"/>
          <a:ext cx="6797040" cy="5486410"/>
        </p:xfrm>
        <a:graphic>
          <a:graphicData uri="http://schemas.openxmlformats.org/drawingml/2006/table">
            <a:tbl>
              <a:tblPr/>
              <a:tblGrid>
                <a:gridCol w="1101764">
                  <a:extLst>
                    <a:ext uri="{9D8B030D-6E8A-4147-A177-3AD203B41FA5}">
                      <a16:colId xmlns:a16="http://schemas.microsoft.com/office/drawing/2014/main" val="917146335"/>
                    </a:ext>
                  </a:extLst>
                </a:gridCol>
                <a:gridCol w="1017014">
                  <a:extLst>
                    <a:ext uri="{9D8B030D-6E8A-4147-A177-3AD203B41FA5}">
                      <a16:colId xmlns:a16="http://schemas.microsoft.com/office/drawing/2014/main" val="741173540"/>
                    </a:ext>
                  </a:extLst>
                </a:gridCol>
                <a:gridCol w="1017014">
                  <a:extLst>
                    <a:ext uri="{9D8B030D-6E8A-4147-A177-3AD203B41FA5}">
                      <a16:colId xmlns:a16="http://schemas.microsoft.com/office/drawing/2014/main" val="761316784"/>
                    </a:ext>
                  </a:extLst>
                </a:gridCol>
                <a:gridCol w="1017014">
                  <a:extLst>
                    <a:ext uri="{9D8B030D-6E8A-4147-A177-3AD203B41FA5}">
                      <a16:colId xmlns:a16="http://schemas.microsoft.com/office/drawing/2014/main" val="3114574469"/>
                    </a:ext>
                  </a:extLst>
                </a:gridCol>
                <a:gridCol w="1017014">
                  <a:extLst>
                    <a:ext uri="{9D8B030D-6E8A-4147-A177-3AD203B41FA5}">
                      <a16:colId xmlns:a16="http://schemas.microsoft.com/office/drawing/2014/main" val="3398365602"/>
                    </a:ext>
                  </a:extLst>
                </a:gridCol>
                <a:gridCol w="813610">
                  <a:extLst>
                    <a:ext uri="{9D8B030D-6E8A-4147-A177-3AD203B41FA5}">
                      <a16:colId xmlns:a16="http://schemas.microsoft.com/office/drawing/2014/main" val="1614315886"/>
                    </a:ext>
                  </a:extLst>
                </a:gridCol>
                <a:gridCol w="813610">
                  <a:extLst>
                    <a:ext uri="{9D8B030D-6E8A-4147-A177-3AD203B41FA5}">
                      <a16:colId xmlns:a16="http://schemas.microsoft.com/office/drawing/2014/main" val="3986424392"/>
                    </a:ext>
                  </a:extLst>
                </a:gridCol>
              </a:tblGrid>
              <a:tr h="144647">
                <a:tc>
                  <a:txBody>
                    <a:bodyPr/>
                    <a:lstStyle/>
                    <a:p>
                      <a:pPr algn="l" fontAlgn="b"/>
                      <a:endParaRPr lang="en-US" sz="700" b="0" i="0" u="none" strike="noStrike">
                        <a:solidFill>
                          <a:srgbClr val="000000"/>
                        </a:solidFill>
                        <a:effectLst/>
                        <a:latin typeface="Calibri" panose="020F0502020204030204" pitchFamily="34" charset="0"/>
                      </a:endParaRPr>
                    </a:p>
                  </a:txBody>
                  <a:tcPr marL="4590" marR="4590" marT="459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fontAlgn="b"/>
                      <a:r>
                        <a:rPr lang="en-US" sz="700" b="0" i="0" u="none" strike="noStrike">
                          <a:solidFill>
                            <a:srgbClr val="000000"/>
                          </a:solidFill>
                          <a:effectLst/>
                          <a:latin typeface="Calibri" panose="020F0502020204030204" pitchFamily="34" charset="0"/>
                        </a:rPr>
                        <a:t>dSPE</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700" b="0" i="0" u="none" strike="noStrike">
                          <a:solidFill>
                            <a:srgbClr val="000000"/>
                          </a:solidFill>
                          <a:effectLst/>
                          <a:latin typeface="Calibri" panose="020F0502020204030204" pitchFamily="34" charset="0"/>
                        </a:rPr>
                        <a:t>Stacked Tubes CS0-9207</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0566886"/>
                  </a:ext>
                </a:extLst>
              </a:tr>
              <a:tr h="202507">
                <a:tc>
                  <a:txBody>
                    <a:bodyPr/>
                    <a:lstStyle/>
                    <a:p>
                      <a:pPr algn="ctr" fontAlgn="ctr"/>
                      <a:r>
                        <a:rPr lang="en-US" sz="500" b="1" i="0" u="none" strike="noStrike">
                          <a:solidFill>
                            <a:srgbClr val="000000"/>
                          </a:solidFill>
                          <a:effectLst/>
                          <a:latin typeface="Calibri Light" panose="020F0302020204030204" pitchFamily="34" charset="0"/>
                        </a:rPr>
                        <a:t>Analyte</a:t>
                      </a:r>
                    </a:p>
                  </a:txBody>
                  <a:tcPr marL="4590" marR="4590" marT="45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500" b="1" i="0" u="none" strike="noStrike">
                          <a:solidFill>
                            <a:srgbClr val="000000"/>
                          </a:solidFill>
                          <a:effectLst/>
                          <a:latin typeface="Calibri Light" panose="020F0302020204030204" pitchFamily="34" charset="0"/>
                        </a:rPr>
                        <a:t>Spk Conc. (ng/L)</a:t>
                      </a:r>
                    </a:p>
                  </a:txBody>
                  <a:tcPr marL="4590" marR="4590" marT="45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500" b="1" i="0" u="none" strike="noStrike">
                          <a:solidFill>
                            <a:srgbClr val="000000"/>
                          </a:solidFill>
                          <a:effectLst/>
                          <a:latin typeface="Calibri Light" panose="020F0302020204030204" pitchFamily="34" charset="0"/>
                        </a:rPr>
                        <a:t>% Rec</a:t>
                      </a:r>
                    </a:p>
                  </a:txBody>
                  <a:tcPr marL="4590" marR="4590" marT="45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500" b="1" i="0" u="none" strike="noStrike">
                          <a:solidFill>
                            <a:srgbClr val="000000"/>
                          </a:solidFill>
                          <a:effectLst/>
                          <a:latin typeface="Calibri Light" panose="020F0302020204030204" pitchFamily="34" charset="0"/>
                        </a:rPr>
                        <a:t>RSD</a:t>
                      </a:r>
                    </a:p>
                  </a:txBody>
                  <a:tcPr marL="4590" marR="4590" marT="45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500" b="1" i="0" u="none" strike="noStrike">
                          <a:solidFill>
                            <a:srgbClr val="000000"/>
                          </a:solidFill>
                          <a:effectLst/>
                          <a:latin typeface="Calibri Light" panose="020F0302020204030204" pitchFamily="34" charset="0"/>
                        </a:rPr>
                        <a:t>Spk Conc. (ng/L)</a:t>
                      </a:r>
                    </a:p>
                  </a:txBody>
                  <a:tcPr marL="4590" marR="4590" marT="45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500" b="1" i="0" u="none" strike="noStrike">
                          <a:solidFill>
                            <a:srgbClr val="000000"/>
                          </a:solidFill>
                          <a:effectLst/>
                          <a:latin typeface="Calibri Light" panose="020F0302020204030204" pitchFamily="34" charset="0"/>
                        </a:rPr>
                        <a:t>% Rec</a:t>
                      </a:r>
                    </a:p>
                  </a:txBody>
                  <a:tcPr marL="4590" marR="4590" marT="45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500" b="1" i="0" u="none" strike="noStrike">
                          <a:solidFill>
                            <a:srgbClr val="000000"/>
                          </a:solidFill>
                          <a:effectLst/>
                          <a:latin typeface="Calibri Light" panose="020F0302020204030204" pitchFamily="34" charset="0"/>
                        </a:rPr>
                        <a:t>RSD</a:t>
                      </a:r>
                    </a:p>
                  </a:txBody>
                  <a:tcPr marL="4590" marR="4590" marT="45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49880246"/>
                  </a:ext>
                </a:extLst>
              </a:tr>
              <a:tr h="138861">
                <a:tc>
                  <a:txBody>
                    <a:bodyPr/>
                    <a:lstStyle/>
                    <a:p>
                      <a:pPr algn="l" fontAlgn="b"/>
                      <a:r>
                        <a:rPr lang="en-US" sz="500" b="0" i="0" u="none" strike="noStrike">
                          <a:solidFill>
                            <a:srgbClr val="000000"/>
                          </a:solidFill>
                          <a:effectLst/>
                          <a:latin typeface="Calibri" panose="020F0502020204030204" pitchFamily="34" charset="0"/>
                        </a:rPr>
                        <a:t>10:2 FTS</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80%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6.2%</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94%</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11.5%</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583341656"/>
                  </a:ext>
                </a:extLst>
              </a:tr>
              <a:tr h="138861">
                <a:tc>
                  <a:txBody>
                    <a:bodyPr/>
                    <a:lstStyle/>
                    <a:p>
                      <a:pPr algn="l" fontAlgn="b"/>
                      <a:r>
                        <a:rPr lang="en-US" sz="500" b="0" i="0" u="none" strike="noStrike">
                          <a:solidFill>
                            <a:srgbClr val="000000"/>
                          </a:solidFill>
                          <a:effectLst/>
                          <a:latin typeface="Calibri" panose="020F0502020204030204" pitchFamily="34" charset="0"/>
                        </a:rPr>
                        <a:t>11Cl-PF3OUdS</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85%</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23.6%</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93%</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7.0%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767682296"/>
                  </a:ext>
                </a:extLst>
              </a:tr>
              <a:tr h="138861">
                <a:tc>
                  <a:txBody>
                    <a:bodyPr/>
                    <a:lstStyle/>
                    <a:p>
                      <a:pPr algn="l" fontAlgn="b"/>
                      <a:r>
                        <a:rPr lang="en-US" sz="500" b="0" i="0" u="none" strike="noStrike">
                          <a:solidFill>
                            <a:srgbClr val="000000"/>
                          </a:solidFill>
                          <a:effectLst/>
                          <a:latin typeface="Calibri" panose="020F0502020204030204" pitchFamily="34" charset="0"/>
                        </a:rPr>
                        <a:t>3:3 FTCA</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89%</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11.6%</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86%</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4.2%</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146612531"/>
                  </a:ext>
                </a:extLst>
              </a:tr>
              <a:tr h="138861">
                <a:tc>
                  <a:txBody>
                    <a:bodyPr/>
                    <a:lstStyle/>
                    <a:p>
                      <a:pPr algn="l" fontAlgn="b"/>
                      <a:r>
                        <a:rPr lang="en-US" sz="500" b="0" i="0" u="none" strike="noStrike">
                          <a:solidFill>
                            <a:srgbClr val="000000"/>
                          </a:solidFill>
                          <a:effectLst/>
                          <a:latin typeface="Calibri" panose="020F0502020204030204" pitchFamily="34" charset="0"/>
                        </a:rPr>
                        <a:t>4:2 FTS</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100%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2.9%</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103%</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2.9%</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4125327209"/>
                  </a:ext>
                </a:extLst>
              </a:tr>
              <a:tr h="138861">
                <a:tc>
                  <a:txBody>
                    <a:bodyPr/>
                    <a:lstStyle/>
                    <a:p>
                      <a:pPr algn="l" fontAlgn="b"/>
                      <a:r>
                        <a:rPr lang="en-US" sz="500" b="0" i="0" u="none" strike="noStrike">
                          <a:solidFill>
                            <a:srgbClr val="000000"/>
                          </a:solidFill>
                          <a:effectLst/>
                          <a:latin typeface="Calibri" panose="020F0502020204030204" pitchFamily="34" charset="0"/>
                        </a:rPr>
                        <a:t>5:3 FTCA</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86%</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0.6%</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94%</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3.0%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860671652"/>
                  </a:ext>
                </a:extLst>
              </a:tr>
              <a:tr h="138861">
                <a:tc>
                  <a:txBody>
                    <a:bodyPr/>
                    <a:lstStyle/>
                    <a:p>
                      <a:pPr algn="l" fontAlgn="b"/>
                      <a:r>
                        <a:rPr lang="en-US" sz="500" b="0" i="0" u="none" strike="noStrike">
                          <a:solidFill>
                            <a:srgbClr val="000000"/>
                          </a:solidFill>
                          <a:effectLst/>
                          <a:latin typeface="Calibri" panose="020F0502020204030204" pitchFamily="34" charset="0"/>
                        </a:rPr>
                        <a:t>6:2 FTS</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98%</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5.0%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109%</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4.5%</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45008645"/>
                  </a:ext>
                </a:extLst>
              </a:tr>
              <a:tr h="138861">
                <a:tc>
                  <a:txBody>
                    <a:bodyPr/>
                    <a:lstStyle/>
                    <a:p>
                      <a:pPr algn="l" fontAlgn="b"/>
                      <a:r>
                        <a:rPr lang="en-US" sz="500" b="0" i="0" u="none" strike="noStrike">
                          <a:solidFill>
                            <a:srgbClr val="000000"/>
                          </a:solidFill>
                          <a:effectLst/>
                          <a:latin typeface="Calibri" panose="020F0502020204030204" pitchFamily="34" charset="0"/>
                        </a:rPr>
                        <a:t>7:3 FTCA</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79%</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12.6%</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5.3%</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406085381"/>
                  </a:ext>
                </a:extLst>
              </a:tr>
              <a:tr h="138861">
                <a:tc>
                  <a:txBody>
                    <a:bodyPr/>
                    <a:lstStyle/>
                    <a:p>
                      <a:pPr algn="l" fontAlgn="ctr"/>
                      <a:r>
                        <a:rPr lang="en-US" sz="500" b="0" i="0" u="none" strike="noStrike">
                          <a:solidFill>
                            <a:srgbClr val="000000"/>
                          </a:solidFill>
                          <a:effectLst/>
                          <a:latin typeface="Calibri Light" panose="020F0302020204030204" pitchFamily="34" charset="0"/>
                        </a:rPr>
                        <a:t>8:2 FTS</a:t>
                      </a:r>
                    </a:p>
                  </a:txBody>
                  <a:tcPr marL="4590" marR="4590" marT="45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97%</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5.8%</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105%</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3.4%</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184484908"/>
                  </a:ext>
                </a:extLst>
              </a:tr>
              <a:tr h="138861">
                <a:tc>
                  <a:txBody>
                    <a:bodyPr/>
                    <a:lstStyle/>
                    <a:p>
                      <a:pPr algn="l" fontAlgn="b"/>
                      <a:r>
                        <a:rPr lang="en-US" sz="500" b="0" i="0" u="none" strike="noStrike">
                          <a:solidFill>
                            <a:srgbClr val="000000"/>
                          </a:solidFill>
                          <a:effectLst/>
                          <a:latin typeface="Calibri" panose="020F0502020204030204" pitchFamily="34" charset="0"/>
                        </a:rPr>
                        <a:t>9Cl-PF3ONS</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94%</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18.6%</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95%</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5.9%</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932096088"/>
                  </a:ext>
                </a:extLst>
              </a:tr>
              <a:tr h="138861">
                <a:tc>
                  <a:txBody>
                    <a:bodyPr/>
                    <a:lstStyle/>
                    <a:p>
                      <a:pPr algn="l" fontAlgn="b"/>
                      <a:r>
                        <a:rPr lang="en-US" sz="500" b="0" i="0" u="none" strike="noStrike">
                          <a:solidFill>
                            <a:srgbClr val="000000"/>
                          </a:solidFill>
                          <a:effectLst/>
                          <a:latin typeface="Calibri" panose="020F0502020204030204" pitchFamily="34" charset="0"/>
                        </a:rPr>
                        <a:t>ADONA</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99%</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3.2%</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100%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3.4%</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665469220"/>
                  </a:ext>
                </a:extLst>
              </a:tr>
              <a:tr h="138861">
                <a:tc>
                  <a:txBody>
                    <a:bodyPr/>
                    <a:lstStyle/>
                    <a:p>
                      <a:pPr algn="l" fontAlgn="b"/>
                      <a:r>
                        <a:rPr lang="en-US" sz="500" b="0" i="0" u="none" strike="noStrike">
                          <a:solidFill>
                            <a:srgbClr val="000000"/>
                          </a:solidFill>
                          <a:effectLst/>
                          <a:latin typeface="Calibri" panose="020F0502020204030204" pitchFamily="34" charset="0"/>
                        </a:rPr>
                        <a:t>EtFOSA</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109%</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9.6%</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104%</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11.3%</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460827848"/>
                  </a:ext>
                </a:extLst>
              </a:tr>
              <a:tr h="138861">
                <a:tc>
                  <a:txBody>
                    <a:bodyPr/>
                    <a:lstStyle/>
                    <a:p>
                      <a:pPr algn="l" fontAlgn="b"/>
                      <a:r>
                        <a:rPr lang="en-US" sz="500" b="0" i="0" u="none" strike="noStrike">
                          <a:solidFill>
                            <a:srgbClr val="000000"/>
                          </a:solidFill>
                          <a:effectLst/>
                          <a:latin typeface="Calibri" panose="020F0502020204030204" pitchFamily="34" charset="0"/>
                        </a:rPr>
                        <a:t>EtFOSE</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92%</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11.8%</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92%</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7.1%</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708455144"/>
                  </a:ext>
                </a:extLst>
              </a:tr>
              <a:tr h="138861">
                <a:tc>
                  <a:txBody>
                    <a:bodyPr/>
                    <a:lstStyle/>
                    <a:p>
                      <a:pPr algn="l" fontAlgn="b"/>
                      <a:r>
                        <a:rPr lang="en-US" sz="500" b="0" i="0" u="none" strike="noStrike">
                          <a:solidFill>
                            <a:srgbClr val="000000"/>
                          </a:solidFill>
                          <a:effectLst/>
                          <a:latin typeface="Calibri" panose="020F0502020204030204" pitchFamily="34" charset="0"/>
                        </a:rPr>
                        <a:t>HFPO-DA</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110%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6.9%</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102%</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9.9%</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881633327"/>
                  </a:ext>
                </a:extLst>
              </a:tr>
              <a:tr h="138861">
                <a:tc>
                  <a:txBody>
                    <a:bodyPr/>
                    <a:lstStyle/>
                    <a:p>
                      <a:pPr algn="l" fontAlgn="b"/>
                      <a:r>
                        <a:rPr lang="en-US" sz="500" b="0" i="0" u="none" strike="noStrike">
                          <a:solidFill>
                            <a:srgbClr val="000000"/>
                          </a:solidFill>
                          <a:effectLst/>
                          <a:latin typeface="Calibri" panose="020F0502020204030204" pitchFamily="34" charset="0"/>
                        </a:rPr>
                        <a:t>MeFOSA</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108%</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6.6%</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102%</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16.7%</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911140580"/>
                  </a:ext>
                </a:extLst>
              </a:tr>
              <a:tr h="138861">
                <a:tc>
                  <a:txBody>
                    <a:bodyPr/>
                    <a:lstStyle/>
                    <a:p>
                      <a:pPr algn="l" fontAlgn="b"/>
                      <a:r>
                        <a:rPr lang="en-US" sz="500" b="0" i="0" u="none" strike="noStrike">
                          <a:solidFill>
                            <a:srgbClr val="000000"/>
                          </a:solidFill>
                          <a:effectLst/>
                          <a:latin typeface="Calibri" panose="020F0502020204030204" pitchFamily="34" charset="0"/>
                        </a:rPr>
                        <a:t>MeFOSE</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93%</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11.2%</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109%</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8.4%</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803669010"/>
                  </a:ext>
                </a:extLst>
              </a:tr>
              <a:tr h="138861">
                <a:tc>
                  <a:txBody>
                    <a:bodyPr/>
                    <a:lstStyle/>
                    <a:p>
                      <a:pPr algn="l" fontAlgn="b"/>
                      <a:r>
                        <a:rPr lang="en-US" sz="500" b="0" i="0" u="none" strike="noStrike">
                          <a:solidFill>
                            <a:srgbClr val="000000"/>
                          </a:solidFill>
                          <a:effectLst/>
                          <a:latin typeface="Calibri" panose="020F0502020204030204" pitchFamily="34" charset="0"/>
                        </a:rPr>
                        <a:t>N-EtFOSAA</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96%</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6.1%</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101%</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11.2%</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595395768"/>
                  </a:ext>
                </a:extLst>
              </a:tr>
              <a:tr h="138861">
                <a:tc>
                  <a:txBody>
                    <a:bodyPr/>
                    <a:lstStyle/>
                    <a:p>
                      <a:pPr algn="l" fontAlgn="b"/>
                      <a:r>
                        <a:rPr lang="en-US" sz="500" b="0" i="0" u="none" strike="noStrike">
                          <a:solidFill>
                            <a:srgbClr val="000000"/>
                          </a:solidFill>
                          <a:effectLst/>
                          <a:latin typeface="Calibri" panose="020F0502020204030204" pitchFamily="34" charset="0"/>
                        </a:rPr>
                        <a:t>N-MeFOSAA</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103%</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9.7%</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99%</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12.1%</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903531809"/>
                  </a:ext>
                </a:extLst>
              </a:tr>
              <a:tr h="138861">
                <a:tc>
                  <a:txBody>
                    <a:bodyPr/>
                    <a:lstStyle/>
                    <a:p>
                      <a:pPr algn="l" fontAlgn="b"/>
                      <a:r>
                        <a:rPr lang="en-US" sz="500" b="0" i="0" u="none" strike="noStrike">
                          <a:solidFill>
                            <a:srgbClr val="000000"/>
                          </a:solidFill>
                          <a:effectLst/>
                          <a:latin typeface="Calibri" panose="020F0502020204030204" pitchFamily="34" charset="0"/>
                        </a:rPr>
                        <a:t>PFBA</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96%</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1.4%</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96%</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0.6%</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653886499"/>
                  </a:ext>
                </a:extLst>
              </a:tr>
              <a:tr h="138861">
                <a:tc>
                  <a:txBody>
                    <a:bodyPr/>
                    <a:lstStyle/>
                    <a:p>
                      <a:pPr algn="l" fontAlgn="b"/>
                      <a:r>
                        <a:rPr lang="en-US" sz="500" b="0" i="0" u="none" strike="noStrike">
                          <a:solidFill>
                            <a:srgbClr val="000000"/>
                          </a:solidFill>
                          <a:effectLst/>
                          <a:latin typeface="Calibri" panose="020F0502020204030204" pitchFamily="34" charset="0"/>
                        </a:rPr>
                        <a:t>PFBS</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97%</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3.2%</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98%</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4.7%</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517672247"/>
                  </a:ext>
                </a:extLst>
              </a:tr>
              <a:tr h="138861">
                <a:tc>
                  <a:txBody>
                    <a:bodyPr/>
                    <a:lstStyle/>
                    <a:p>
                      <a:pPr algn="l" fontAlgn="b"/>
                      <a:r>
                        <a:rPr lang="en-US" sz="500" b="0" i="0" u="none" strike="noStrike">
                          <a:solidFill>
                            <a:srgbClr val="000000"/>
                          </a:solidFill>
                          <a:effectLst/>
                          <a:latin typeface="Calibri" panose="020F0502020204030204" pitchFamily="34" charset="0"/>
                        </a:rPr>
                        <a:t>PFDA</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101%</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4.3%</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97%</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6.1%</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966792915"/>
                  </a:ext>
                </a:extLst>
              </a:tr>
              <a:tr h="138861">
                <a:tc>
                  <a:txBody>
                    <a:bodyPr/>
                    <a:lstStyle/>
                    <a:p>
                      <a:pPr algn="l" fontAlgn="b"/>
                      <a:r>
                        <a:rPr lang="en-US" sz="500" b="0" i="0" u="none" strike="noStrike">
                          <a:solidFill>
                            <a:srgbClr val="000000"/>
                          </a:solidFill>
                          <a:effectLst/>
                          <a:latin typeface="Calibri" panose="020F0502020204030204" pitchFamily="34" charset="0"/>
                        </a:rPr>
                        <a:t>PFDoDA</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100%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1.7%</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98%</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3.6%</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411564064"/>
                  </a:ext>
                </a:extLst>
              </a:tr>
              <a:tr h="138861">
                <a:tc>
                  <a:txBody>
                    <a:bodyPr/>
                    <a:lstStyle/>
                    <a:p>
                      <a:pPr algn="l" fontAlgn="b"/>
                      <a:r>
                        <a:rPr lang="en-US" sz="500" b="0" i="0" u="none" strike="noStrike">
                          <a:solidFill>
                            <a:srgbClr val="000000"/>
                          </a:solidFill>
                          <a:effectLst/>
                          <a:latin typeface="Calibri" panose="020F0502020204030204" pitchFamily="34" charset="0"/>
                        </a:rPr>
                        <a:t>PFDS</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85%</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21.5%</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96%</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6.9%</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24066710"/>
                  </a:ext>
                </a:extLst>
              </a:tr>
              <a:tr h="138861">
                <a:tc>
                  <a:txBody>
                    <a:bodyPr/>
                    <a:lstStyle/>
                    <a:p>
                      <a:pPr algn="l" fontAlgn="b"/>
                      <a:r>
                        <a:rPr lang="en-US" sz="500" b="0" i="0" u="none" strike="noStrike">
                          <a:solidFill>
                            <a:srgbClr val="000000"/>
                          </a:solidFill>
                          <a:effectLst/>
                          <a:latin typeface="Calibri" panose="020F0502020204030204" pitchFamily="34" charset="0"/>
                        </a:rPr>
                        <a:t>PFHpA</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99%</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2.8%</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97%</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3.2%</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65269941"/>
                  </a:ext>
                </a:extLst>
              </a:tr>
              <a:tr h="138861">
                <a:tc>
                  <a:txBody>
                    <a:bodyPr/>
                    <a:lstStyle/>
                    <a:p>
                      <a:pPr algn="l" fontAlgn="b"/>
                      <a:r>
                        <a:rPr lang="en-US" sz="500" b="0" i="0" u="none" strike="noStrike">
                          <a:solidFill>
                            <a:srgbClr val="000000"/>
                          </a:solidFill>
                          <a:effectLst/>
                          <a:latin typeface="Calibri" panose="020F0502020204030204" pitchFamily="34" charset="0"/>
                        </a:rPr>
                        <a:t>PFHpS</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102%</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1.9%</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92%</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6.1%</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942698856"/>
                  </a:ext>
                </a:extLst>
              </a:tr>
              <a:tr h="138861">
                <a:tc>
                  <a:txBody>
                    <a:bodyPr/>
                    <a:lstStyle/>
                    <a:p>
                      <a:pPr algn="l" fontAlgn="b"/>
                      <a:r>
                        <a:rPr lang="en-US" sz="500" b="0" i="0" u="none" strike="noStrike">
                          <a:solidFill>
                            <a:srgbClr val="000000"/>
                          </a:solidFill>
                          <a:effectLst/>
                          <a:latin typeface="Calibri" panose="020F0502020204030204" pitchFamily="34" charset="0"/>
                        </a:rPr>
                        <a:t>PFHxA</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96%</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2.3%</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100%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5.4%</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13241301"/>
                  </a:ext>
                </a:extLst>
              </a:tr>
              <a:tr h="138861">
                <a:tc>
                  <a:txBody>
                    <a:bodyPr/>
                    <a:lstStyle/>
                    <a:p>
                      <a:pPr algn="l" fontAlgn="b"/>
                      <a:r>
                        <a:rPr lang="en-US" sz="500" b="0" i="0" u="none" strike="noStrike">
                          <a:solidFill>
                            <a:srgbClr val="000000"/>
                          </a:solidFill>
                          <a:effectLst/>
                          <a:latin typeface="Calibri" panose="020F0502020204030204" pitchFamily="34" charset="0"/>
                        </a:rPr>
                        <a:t>PFHxDA</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73%</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15.6%</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97%</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1.0%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877536882"/>
                  </a:ext>
                </a:extLst>
              </a:tr>
              <a:tr h="138861">
                <a:tc>
                  <a:txBody>
                    <a:bodyPr/>
                    <a:lstStyle/>
                    <a:p>
                      <a:pPr algn="l" fontAlgn="b"/>
                      <a:r>
                        <a:rPr lang="en-US" sz="500" b="0" i="0" u="none" strike="noStrike">
                          <a:solidFill>
                            <a:srgbClr val="000000"/>
                          </a:solidFill>
                          <a:effectLst/>
                          <a:latin typeface="Calibri" panose="020F0502020204030204" pitchFamily="34" charset="0"/>
                        </a:rPr>
                        <a:t>PFHxS</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97%</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0.8%</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95%</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7.3%</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642380249"/>
                  </a:ext>
                </a:extLst>
              </a:tr>
              <a:tr h="138861">
                <a:tc>
                  <a:txBody>
                    <a:bodyPr/>
                    <a:lstStyle/>
                    <a:p>
                      <a:pPr algn="l" fontAlgn="b"/>
                      <a:r>
                        <a:rPr lang="en-US" sz="500" b="0" i="0" u="none" strike="noStrike">
                          <a:solidFill>
                            <a:srgbClr val="000000"/>
                          </a:solidFill>
                          <a:effectLst/>
                          <a:latin typeface="Calibri" panose="020F0502020204030204" pitchFamily="34" charset="0"/>
                        </a:rPr>
                        <a:t>PFNS</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97%</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10.5%</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95%</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3.7%</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9242961"/>
                  </a:ext>
                </a:extLst>
              </a:tr>
              <a:tr h="138861">
                <a:tc>
                  <a:txBody>
                    <a:bodyPr/>
                    <a:lstStyle/>
                    <a:p>
                      <a:pPr algn="l" fontAlgn="b"/>
                      <a:r>
                        <a:rPr lang="en-US" sz="500" b="0" i="0" u="none" strike="noStrike">
                          <a:solidFill>
                            <a:srgbClr val="000000"/>
                          </a:solidFill>
                          <a:effectLst/>
                          <a:latin typeface="Calibri" panose="020F0502020204030204" pitchFamily="34" charset="0"/>
                        </a:rPr>
                        <a:t>PFOA</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106%</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8.0%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101%</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3.8%</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839509198"/>
                  </a:ext>
                </a:extLst>
              </a:tr>
              <a:tr h="138861">
                <a:tc>
                  <a:txBody>
                    <a:bodyPr/>
                    <a:lstStyle/>
                    <a:p>
                      <a:pPr algn="l" fontAlgn="b"/>
                      <a:r>
                        <a:rPr lang="en-US" sz="500" b="0" i="0" u="none" strike="noStrike">
                          <a:solidFill>
                            <a:srgbClr val="000000"/>
                          </a:solidFill>
                          <a:effectLst/>
                          <a:latin typeface="Calibri" panose="020F0502020204030204" pitchFamily="34" charset="0"/>
                        </a:rPr>
                        <a:t>PFOcDA</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32%</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23.8%</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87%</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2.5%</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4063717163"/>
                  </a:ext>
                </a:extLst>
              </a:tr>
              <a:tr h="138861">
                <a:tc>
                  <a:txBody>
                    <a:bodyPr/>
                    <a:lstStyle/>
                    <a:p>
                      <a:pPr algn="l" fontAlgn="b"/>
                      <a:r>
                        <a:rPr lang="en-US" sz="500" b="0" i="0" u="none" strike="noStrike">
                          <a:solidFill>
                            <a:srgbClr val="000000"/>
                          </a:solidFill>
                          <a:effectLst/>
                          <a:latin typeface="Calibri" panose="020F0502020204030204" pitchFamily="34" charset="0"/>
                        </a:rPr>
                        <a:t>PFOS</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96%</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12.5%</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98%</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5.0%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442498643"/>
                  </a:ext>
                </a:extLst>
              </a:tr>
              <a:tr h="138861">
                <a:tc>
                  <a:txBody>
                    <a:bodyPr/>
                    <a:lstStyle/>
                    <a:p>
                      <a:pPr algn="l" fontAlgn="b"/>
                      <a:r>
                        <a:rPr lang="en-US" sz="500" b="0" i="0" u="none" strike="noStrike">
                          <a:solidFill>
                            <a:srgbClr val="000000"/>
                          </a:solidFill>
                          <a:effectLst/>
                          <a:latin typeface="Calibri" panose="020F0502020204030204" pitchFamily="34" charset="0"/>
                        </a:rPr>
                        <a:t>PFPeA</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96%</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3.6%</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98%</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4.0%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249510486"/>
                  </a:ext>
                </a:extLst>
              </a:tr>
              <a:tr h="138861">
                <a:tc>
                  <a:txBody>
                    <a:bodyPr/>
                    <a:lstStyle/>
                    <a:p>
                      <a:pPr algn="l" fontAlgn="b"/>
                      <a:r>
                        <a:rPr lang="en-US" sz="500" b="0" i="0" u="none" strike="noStrike">
                          <a:solidFill>
                            <a:srgbClr val="000000"/>
                          </a:solidFill>
                          <a:effectLst/>
                          <a:latin typeface="Calibri" panose="020F0502020204030204" pitchFamily="34" charset="0"/>
                        </a:rPr>
                        <a:t>PFPeS</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95%</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4.2%</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95%</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5.7%</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641112482"/>
                  </a:ext>
                </a:extLst>
              </a:tr>
              <a:tr h="138861">
                <a:tc>
                  <a:txBody>
                    <a:bodyPr/>
                    <a:lstStyle/>
                    <a:p>
                      <a:pPr algn="l" fontAlgn="b"/>
                      <a:r>
                        <a:rPr lang="en-US" sz="500" b="0" i="0" u="none" strike="noStrike">
                          <a:solidFill>
                            <a:srgbClr val="000000"/>
                          </a:solidFill>
                          <a:effectLst/>
                          <a:latin typeface="Calibri" panose="020F0502020204030204" pitchFamily="34" charset="0"/>
                        </a:rPr>
                        <a:t>PFTeDA</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100%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2.6%</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100%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4.2%</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979659348"/>
                  </a:ext>
                </a:extLst>
              </a:tr>
              <a:tr h="138861">
                <a:tc>
                  <a:txBody>
                    <a:bodyPr/>
                    <a:lstStyle/>
                    <a:p>
                      <a:pPr algn="l" fontAlgn="b"/>
                      <a:r>
                        <a:rPr lang="en-US" sz="500" b="0" i="0" u="none" strike="noStrike">
                          <a:solidFill>
                            <a:srgbClr val="000000"/>
                          </a:solidFill>
                          <a:effectLst/>
                          <a:latin typeface="Calibri" panose="020F0502020204030204" pitchFamily="34" charset="0"/>
                        </a:rPr>
                        <a:t>PFTrDA</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96%</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12.5%</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94%</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2.2%</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4146078885"/>
                  </a:ext>
                </a:extLst>
              </a:tr>
              <a:tr h="138861">
                <a:tc>
                  <a:txBody>
                    <a:bodyPr/>
                    <a:lstStyle/>
                    <a:p>
                      <a:pPr algn="l" fontAlgn="b"/>
                      <a:r>
                        <a:rPr lang="en-US" sz="500" b="0" i="0" u="none" strike="noStrike">
                          <a:solidFill>
                            <a:srgbClr val="000000"/>
                          </a:solidFill>
                          <a:effectLst/>
                          <a:latin typeface="Calibri" panose="020F0502020204030204" pitchFamily="34" charset="0"/>
                        </a:rPr>
                        <a:t>PFUndA</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solidFill>
                            <a:srgbClr val="000000"/>
                          </a:solidFill>
                          <a:effectLst/>
                          <a:latin typeface="Calibri" panose="020F0502020204030204" pitchFamily="34" charset="0"/>
                        </a:rPr>
                        <a:t>50.00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104%</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5.9%</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20.00</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500" b="0" i="0" u="none" strike="noStrike">
                          <a:solidFill>
                            <a:srgbClr val="000000"/>
                          </a:solidFill>
                          <a:effectLst/>
                          <a:latin typeface="Calibri" panose="020F0502020204030204" pitchFamily="34" charset="0"/>
                        </a:rPr>
                        <a:t>97%</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ctr" fontAlgn="b"/>
                      <a:r>
                        <a:rPr lang="en-US" sz="500" b="0" i="0" u="none" strike="noStrike">
                          <a:solidFill>
                            <a:srgbClr val="000000"/>
                          </a:solidFill>
                          <a:effectLst/>
                          <a:latin typeface="Calibri" panose="020F0502020204030204" pitchFamily="34" charset="0"/>
                        </a:rPr>
                        <a:t>0.8%</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887625841"/>
                  </a:ext>
                </a:extLst>
              </a:tr>
              <a:tr h="140260">
                <a:tc>
                  <a:txBody>
                    <a:bodyPr/>
                    <a:lstStyle/>
                    <a:p>
                      <a:pPr algn="l" fontAlgn="b"/>
                      <a:r>
                        <a:rPr lang="en-US" sz="700" b="0" i="0" u="none" strike="noStrike">
                          <a:solidFill>
                            <a:srgbClr val="000000"/>
                          </a:solidFill>
                          <a:effectLst/>
                          <a:latin typeface="Calibri" panose="020F0502020204030204" pitchFamily="34" charset="0"/>
                        </a:rPr>
                        <a:t>Average</a:t>
                      </a:r>
                    </a:p>
                  </a:txBody>
                  <a:tcPr marL="4590" marR="4590" marT="45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590" marR="4590" marT="45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solidFill>
                            <a:srgbClr val="000000"/>
                          </a:solidFill>
                          <a:effectLst/>
                          <a:latin typeface="Calibri" panose="020F0502020204030204" pitchFamily="34" charset="0"/>
                        </a:rPr>
                        <a:t>94%</a:t>
                      </a:r>
                    </a:p>
                  </a:txBody>
                  <a:tcPr marL="4590" marR="4590" marT="4590" marB="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en-US" sz="700" b="0" i="0" u="none" strike="noStrike">
                          <a:solidFill>
                            <a:srgbClr val="000000"/>
                          </a:solidFill>
                          <a:effectLst/>
                          <a:latin typeface="Calibri" panose="020F0502020204030204" pitchFamily="34" charset="0"/>
                        </a:rPr>
                        <a:t>8%</a:t>
                      </a:r>
                    </a:p>
                  </a:txBody>
                  <a:tcPr marL="4590" marR="4590" marT="4590" marB="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4590" marR="4590" marT="45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solidFill>
                            <a:srgbClr val="000000"/>
                          </a:solidFill>
                          <a:effectLst/>
                          <a:latin typeface="Calibri" panose="020F0502020204030204" pitchFamily="34" charset="0"/>
                        </a:rPr>
                        <a:t>98%</a:t>
                      </a:r>
                    </a:p>
                  </a:txBody>
                  <a:tcPr marL="4590" marR="4590" marT="4590" marB="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en-US" sz="700" b="0" i="0" u="none" strike="noStrike" dirty="0">
                          <a:solidFill>
                            <a:srgbClr val="000000"/>
                          </a:solidFill>
                          <a:effectLst/>
                          <a:latin typeface="Calibri" panose="020F0502020204030204" pitchFamily="34" charset="0"/>
                        </a:rPr>
                        <a:t>6%</a:t>
                      </a:r>
                    </a:p>
                  </a:txBody>
                  <a:tcPr marL="4590" marR="4590" marT="4590" marB="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extLst>
                  <a:ext uri="{0D108BD9-81ED-4DB2-BD59-A6C34878D82A}">
                    <a16:rowId xmlns:a16="http://schemas.microsoft.com/office/drawing/2014/main" val="347282237"/>
                  </a:ext>
                </a:extLst>
              </a:tr>
            </a:tbl>
          </a:graphicData>
        </a:graphic>
      </p:graphicFrame>
    </p:spTree>
    <p:extLst>
      <p:ext uri="{BB962C8B-B14F-4D97-AF65-F5344CB8AC3E}">
        <p14:creationId xmlns:p14="http://schemas.microsoft.com/office/powerpoint/2010/main" val="273641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1C38012-4F2E-4A1B-A978-7A2F253C19DA}"/>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a:lnSpc>
                <a:spcPct val="120000"/>
              </a:lnSpc>
              <a:spcBef>
                <a:spcPts val="1200"/>
              </a:spcBef>
            </a:pPr>
            <a:r>
              <a:rPr lang="en-US" dirty="0">
                <a:solidFill>
                  <a:srgbClr val="343434"/>
                </a:solidFill>
                <a:latin typeface="Open Sans" panose="020B0606030504020204" pitchFamily="34" charset="0"/>
                <a:ea typeface="Open Sans" panose="020B0606030504020204" pitchFamily="34" charset="0"/>
                <a:cs typeface="Open Sans" panose="020B0606030504020204" pitchFamily="34" charset="0"/>
              </a:rPr>
              <a:t>BRIEF History of PFAS</a:t>
            </a:r>
          </a:p>
          <a:p>
            <a:pPr marL="228594" indent="-228594">
              <a:lnSpc>
                <a:spcPct val="120000"/>
              </a:lnSpc>
              <a:spcBef>
                <a:spcPts val="1200"/>
              </a:spcBef>
            </a:pPr>
            <a:r>
              <a:rPr lang="en-US" dirty="0">
                <a:solidFill>
                  <a:srgbClr val="343434"/>
                </a:solidFill>
                <a:latin typeface="Open Sans" panose="020B0606030504020204" pitchFamily="34" charset="0"/>
                <a:ea typeface="Open Sans" panose="020B0606030504020204" pitchFamily="34" charset="0"/>
                <a:cs typeface="Open Sans" panose="020B0606030504020204" pitchFamily="34" charset="0"/>
              </a:rPr>
              <a:t>Overview of Current Methodology</a:t>
            </a:r>
          </a:p>
          <a:p>
            <a:pPr marL="228594" indent="-228594">
              <a:lnSpc>
                <a:spcPct val="120000"/>
              </a:lnSpc>
              <a:spcBef>
                <a:spcPts val="1200"/>
              </a:spcBef>
            </a:pPr>
            <a:r>
              <a:rPr lang="en-US" dirty="0">
                <a:solidFill>
                  <a:srgbClr val="343434"/>
                </a:solidFill>
                <a:latin typeface="Open Sans" panose="020B0606030504020204" pitchFamily="34" charset="0"/>
                <a:ea typeface="Open Sans" panose="020B0606030504020204" pitchFamily="34" charset="0"/>
                <a:cs typeface="Open Sans" panose="020B0606030504020204" pitchFamily="34" charset="0"/>
              </a:rPr>
              <a:t>SPE requirements for EPA Methods (Drinking Water)</a:t>
            </a:r>
          </a:p>
          <a:p>
            <a:pPr marL="228594" indent="-228594">
              <a:lnSpc>
                <a:spcPct val="120000"/>
              </a:lnSpc>
              <a:spcBef>
                <a:spcPts val="1200"/>
              </a:spcBef>
            </a:pPr>
            <a:r>
              <a:rPr lang="en-US" dirty="0">
                <a:solidFill>
                  <a:srgbClr val="343434"/>
                </a:solidFill>
                <a:latin typeface="Open Sans" panose="020B0606030504020204" pitchFamily="34" charset="0"/>
                <a:ea typeface="Open Sans" panose="020B0606030504020204" pitchFamily="34" charset="0"/>
                <a:cs typeface="Open Sans" panose="020B0606030504020204" pitchFamily="34" charset="0"/>
              </a:rPr>
              <a:t>Non-DW matrices – DOD requirements</a:t>
            </a:r>
          </a:p>
          <a:p>
            <a:pPr marL="228594" indent="-228594">
              <a:lnSpc>
                <a:spcPct val="120000"/>
              </a:lnSpc>
              <a:spcBef>
                <a:spcPts val="1200"/>
              </a:spcBef>
            </a:pPr>
            <a:r>
              <a:rPr lang="en-US" dirty="0">
                <a:solidFill>
                  <a:srgbClr val="343434"/>
                </a:solidFill>
                <a:latin typeface="Open Sans" panose="020B0606030504020204" pitchFamily="34" charset="0"/>
                <a:ea typeface="Open Sans" panose="020B0606030504020204" pitchFamily="34" charset="0"/>
                <a:cs typeface="Open Sans" panose="020B0606030504020204" pitchFamily="34" charset="0"/>
              </a:rPr>
              <a:t>Future considerations</a:t>
            </a:r>
          </a:p>
          <a:p>
            <a:pPr marL="228594" indent="-228594">
              <a:lnSpc>
                <a:spcPct val="120000"/>
              </a:lnSpc>
              <a:spcBef>
                <a:spcPts val="1200"/>
              </a:spcBef>
            </a:pPr>
            <a:r>
              <a:rPr lang="en-US" dirty="0">
                <a:solidFill>
                  <a:srgbClr val="343434"/>
                </a:solidFill>
                <a:latin typeface="Open Sans" panose="020B0606030504020204" pitchFamily="34" charset="0"/>
                <a:ea typeface="Open Sans" panose="020B0606030504020204" pitchFamily="34" charset="0"/>
                <a:cs typeface="Open Sans" panose="020B0606030504020204" pitchFamily="34" charset="0"/>
              </a:rPr>
              <a:t>Conclusion</a:t>
            </a:r>
          </a:p>
          <a:p>
            <a:endParaRPr lang="en-US" dirty="0"/>
          </a:p>
        </p:txBody>
      </p:sp>
    </p:spTree>
    <p:custDataLst>
      <p:tags r:id="rId1"/>
    </p:custDataLst>
    <p:extLst>
      <p:ext uri="{BB962C8B-B14F-4D97-AF65-F5344CB8AC3E}">
        <p14:creationId xmlns:p14="http://schemas.microsoft.com/office/powerpoint/2010/main" val="910193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52F999-0F4A-4061-822B-C7A589CF62FC}"/>
              </a:ext>
            </a:extLst>
          </p:cNvPr>
          <p:cNvPicPr>
            <a:picLocks noChangeAspect="1"/>
          </p:cNvPicPr>
          <p:nvPr/>
        </p:nvPicPr>
        <p:blipFill>
          <a:blip r:embed="rId4"/>
          <a:stretch>
            <a:fillRect/>
          </a:stretch>
        </p:blipFill>
        <p:spPr>
          <a:xfrm>
            <a:off x="2606842" y="359744"/>
            <a:ext cx="6978316" cy="5690536"/>
          </a:xfrm>
          <a:prstGeom prst="rect">
            <a:avLst/>
          </a:prstGeom>
        </p:spPr>
      </p:pic>
      <p:sp>
        <p:nvSpPr>
          <p:cNvPr id="5" name="Title 1">
            <a:extLst>
              <a:ext uri="{FF2B5EF4-FFF2-40B4-BE49-F238E27FC236}">
                <a16:creationId xmlns:a16="http://schemas.microsoft.com/office/drawing/2014/main" id="{D6B7E028-981A-420C-9C2F-4B49A874F2EF}"/>
              </a:ext>
            </a:extLst>
          </p:cNvPr>
          <p:cNvSpPr txBox="1">
            <a:spLocks/>
          </p:cNvSpPr>
          <p:nvPr/>
        </p:nvSpPr>
        <p:spPr>
          <a:xfrm>
            <a:off x="910293" y="604257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t>Special thanks to Eurofins Lancaster Labs for providing this data</a:t>
            </a:r>
            <a:r>
              <a:rPr lang="en-US" dirty="0"/>
              <a:t>	</a:t>
            </a:r>
          </a:p>
        </p:txBody>
      </p:sp>
    </p:spTree>
    <p:custDataLst>
      <p:tags r:id="rId1"/>
    </p:custDataLst>
    <p:extLst>
      <p:ext uri="{BB962C8B-B14F-4D97-AF65-F5344CB8AC3E}">
        <p14:creationId xmlns:p14="http://schemas.microsoft.com/office/powerpoint/2010/main" val="262429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ACEBA1F-6AEF-4DB7-A1E3-40741888938E}"/>
              </a:ext>
            </a:extLst>
          </p:cNvPr>
          <p:cNvGraphicFramePr>
            <a:graphicFrameLocks noGrp="1"/>
          </p:cNvGraphicFramePr>
          <p:nvPr>
            <p:extLst>
              <p:ext uri="{D42A27DB-BD31-4B8C-83A1-F6EECF244321}">
                <p14:modId xmlns:p14="http://schemas.microsoft.com/office/powerpoint/2010/main" val="1647394852"/>
              </p:ext>
            </p:extLst>
          </p:nvPr>
        </p:nvGraphicFramePr>
        <p:xfrm>
          <a:off x="1794076" y="1253328"/>
          <a:ext cx="8102279" cy="5074318"/>
        </p:xfrm>
        <a:graphic>
          <a:graphicData uri="http://schemas.openxmlformats.org/drawingml/2006/table">
            <a:tbl>
              <a:tblPr firstRow="1" firstCol="1" bandRow="1">
                <a:tableStyleId>{5C22544A-7EE6-4342-B048-85BDC9FD1C3A}</a:tableStyleId>
              </a:tblPr>
              <a:tblGrid>
                <a:gridCol w="1055181">
                  <a:extLst>
                    <a:ext uri="{9D8B030D-6E8A-4147-A177-3AD203B41FA5}">
                      <a16:colId xmlns:a16="http://schemas.microsoft.com/office/drawing/2014/main" val="3640416961"/>
                    </a:ext>
                  </a:extLst>
                </a:gridCol>
                <a:gridCol w="847912">
                  <a:extLst>
                    <a:ext uri="{9D8B030D-6E8A-4147-A177-3AD203B41FA5}">
                      <a16:colId xmlns:a16="http://schemas.microsoft.com/office/drawing/2014/main" val="2398801554"/>
                    </a:ext>
                  </a:extLst>
                </a:gridCol>
                <a:gridCol w="847912">
                  <a:extLst>
                    <a:ext uri="{9D8B030D-6E8A-4147-A177-3AD203B41FA5}">
                      <a16:colId xmlns:a16="http://schemas.microsoft.com/office/drawing/2014/main" val="2823185289"/>
                    </a:ext>
                  </a:extLst>
                </a:gridCol>
                <a:gridCol w="913860">
                  <a:extLst>
                    <a:ext uri="{9D8B030D-6E8A-4147-A177-3AD203B41FA5}">
                      <a16:colId xmlns:a16="http://schemas.microsoft.com/office/drawing/2014/main" val="3863287409"/>
                    </a:ext>
                  </a:extLst>
                </a:gridCol>
                <a:gridCol w="913860">
                  <a:extLst>
                    <a:ext uri="{9D8B030D-6E8A-4147-A177-3AD203B41FA5}">
                      <a16:colId xmlns:a16="http://schemas.microsoft.com/office/drawing/2014/main" val="1920705768"/>
                    </a:ext>
                  </a:extLst>
                </a:gridCol>
                <a:gridCol w="876176">
                  <a:extLst>
                    <a:ext uri="{9D8B030D-6E8A-4147-A177-3AD203B41FA5}">
                      <a16:colId xmlns:a16="http://schemas.microsoft.com/office/drawing/2014/main" val="173214120"/>
                    </a:ext>
                  </a:extLst>
                </a:gridCol>
                <a:gridCol w="876176">
                  <a:extLst>
                    <a:ext uri="{9D8B030D-6E8A-4147-A177-3AD203B41FA5}">
                      <a16:colId xmlns:a16="http://schemas.microsoft.com/office/drawing/2014/main" val="2766523509"/>
                    </a:ext>
                  </a:extLst>
                </a:gridCol>
                <a:gridCol w="885601">
                  <a:extLst>
                    <a:ext uri="{9D8B030D-6E8A-4147-A177-3AD203B41FA5}">
                      <a16:colId xmlns:a16="http://schemas.microsoft.com/office/drawing/2014/main" val="3595506917"/>
                    </a:ext>
                  </a:extLst>
                </a:gridCol>
                <a:gridCol w="885601">
                  <a:extLst>
                    <a:ext uri="{9D8B030D-6E8A-4147-A177-3AD203B41FA5}">
                      <a16:colId xmlns:a16="http://schemas.microsoft.com/office/drawing/2014/main" val="3937027286"/>
                    </a:ext>
                  </a:extLst>
                </a:gridCol>
              </a:tblGrid>
              <a:tr h="110108">
                <a:tc>
                  <a:txBody>
                    <a:bodyPr/>
                    <a:lstStyle/>
                    <a:p>
                      <a:pPr>
                        <a:lnSpc>
                          <a:spcPct val="107000"/>
                        </a:lnSpc>
                      </a:pPr>
                      <a:endParaRPr lang="en-US" sz="500">
                        <a:effectLst/>
                        <a:latin typeface="Calibri" panose="020F0502020204030204" pitchFamily="34" charset="0"/>
                        <a:cs typeface="Times New Roman" panose="02020603050405020304" pitchFamily="18" charset="0"/>
                      </a:endParaRPr>
                    </a:p>
                  </a:txBody>
                  <a:tcPr marL="34044" marR="34044" marT="0" marB="0" anchor="b"/>
                </a:tc>
                <a:tc gridSpan="2">
                  <a:txBody>
                    <a:bodyPr/>
                    <a:lstStyle/>
                    <a:p>
                      <a:pPr marL="0" marR="0" algn="ctr">
                        <a:lnSpc>
                          <a:spcPct val="107000"/>
                        </a:lnSpc>
                        <a:spcBef>
                          <a:spcPts val="0"/>
                        </a:spcBef>
                        <a:spcAft>
                          <a:spcPts val="0"/>
                        </a:spcAft>
                      </a:pPr>
                      <a:r>
                        <a:rPr lang="en-US" sz="400">
                          <a:effectLst/>
                        </a:rPr>
                        <a:t>WW Effluent 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400">
                          <a:effectLst/>
                        </a:rPr>
                        <a:t>WW Discharge Pond</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400">
                          <a:effectLst/>
                        </a:rPr>
                        <a:t>Stormwater Runoff</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400">
                          <a:effectLst/>
                        </a:rPr>
                        <a:t>WW Effluent 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hMerge="1">
                  <a:txBody>
                    <a:bodyPr/>
                    <a:lstStyle/>
                    <a:p>
                      <a:endParaRPr lang="en-US"/>
                    </a:p>
                  </a:txBody>
                  <a:tcPr/>
                </a:tc>
                <a:extLst>
                  <a:ext uri="{0D108BD9-81ED-4DB2-BD59-A6C34878D82A}">
                    <a16:rowId xmlns:a16="http://schemas.microsoft.com/office/drawing/2014/main" val="441619442"/>
                  </a:ext>
                </a:extLst>
              </a:tr>
              <a:tr h="110108">
                <a:tc>
                  <a:txBody>
                    <a:bodyPr/>
                    <a:lstStyle/>
                    <a:p>
                      <a:pPr>
                        <a:lnSpc>
                          <a:spcPct val="107000"/>
                        </a:lnSpc>
                      </a:pPr>
                      <a:endParaRPr lang="en-US" sz="500">
                        <a:effectLst/>
                        <a:latin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MS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MSD</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MS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MSD</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MS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MSD</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MS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MSD</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3818412406"/>
                  </a:ext>
                </a:extLst>
              </a:tr>
              <a:tr h="110108">
                <a:tc>
                  <a:txBody>
                    <a:bodyPr/>
                    <a:lstStyle/>
                    <a:p>
                      <a:pPr marL="0" marR="0">
                        <a:lnSpc>
                          <a:spcPct val="107000"/>
                        </a:lnSpc>
                        <a:spcBef>
                          <a:spcPts val="0"/>
                        </a:spcBef>
                        <a:spcAft>
                          <a:spcPts val="0"/>
                        </a:spcAft>
                      </a:pPr>
                      <a:r>
                        <a:rPr lang="en-US" sz="400">
                          <a:effectLst/>
                        </a:rPr>
                        <a:t>N-EtFOSAA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630858329"/>
                  </a:ext>
                </a:extLst>
              </a:tr>
              <a:tr h="165897">
                <a:tc>
                  <a:txBody>
                    <a:bodyPr/>
                    <a:lstStyle/>
                    <a:p>
                      <a:pPr marL="0" marR="0">
                        <a:lnSpc>
                          <a:spcPct val="107000"/>
                        </a:lnSpc>
                        <a:spcBef>
                          <a:spcPts val="0"/>
                        </a:spcBef>
                        <a:spcAft>
                          <a:spcPts val="0"/>
                        </a:spcAft>
                      </a:pPr>
                      <a:r>
                        <a:rPr lang="en-US" sz="400">
                          <a:effectLst/>
                        </a:rPr>
                        <a:t>N-MeFOSAA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136%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604601429"/>
                  </a:ext>
                </a:extLst>
              </a:tr>
              <a:tr h="110108">
                <a:tc>
                  <a:txBody>
                    <a:bodyPr/>
                    <a:lstStyle/>
                    <a:p>
                      <a:pPr marL="0" marR="0">
                        <a:lnSpc>
                          <a:spcPct val="107000"/>
                        </a:lnSpc>
                        <a:spcBef>
                          <a:spcPts val="0"/>
                        </a:spcBef>
                        <a:spcAft>
                          <a:spcPts val="0"/>
                        </a:spcAft>
                      </a:pPr>
                      <a:r>
                        <a:rPr lang="en-US" sz="400">
                          <a:effectLst/>
                        </a:rPr>
                        <a:t>PFBS</a:t>
                      </a:r>
                      <a:r>
                        <a:rPr lang="en-US" sz="400" baseline="30000">
                          <a:effectLst/>
                        </a:rPr>
                        <a:t>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209%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219%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239%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218%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162%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182%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2040%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2003%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3566384638"/>
                  </a:ext>
                </a:extLst>
              </a:tr>
              <a:tr h="110108">
                <a:tc>
                  <a:txBody>
                    <a:bodyPr/>
                    <a:lstStyle/>
                    <a:p>
                      <a:pPr marL="0" marR="0">
                        <a:lnSpc>
                          <a:spcPct val="107000"/>
                        </a:lnSpc>
                        <a:spcBef>
                          <a:spcPts val="0"/>
                        </a:spcBef>
                        <a:spcAft>
                          <a:spcPts val="0"/>
                        </a:spcAft>
                      </a:pPr>
                      <a:r>
                        <a:rPr lang="en-US" sz="400">
                          <a:effectLst/>
                        </a:rPr>
                        <a:t>PFBS</a:t>
                      </a:r>
                      <a:r>
                        <a:rPr lang="en-US" sz="400" baseline="30000">
                          <a:effectLst/>
                        </a:rPr>
                        <a:t>b</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2765938041"/>
                  </a:ext>
                </a:extLst>
              </a:tr>
              <a:tr h="110108">
                <a:tc>
                  <a:txBody>
                    <a:bodyPr/>
                    <a:lstStyle/>
                    <a:p>
                      <a:pPr marL="0" marR="0">
                        <a:lnSpc>
                          <a:spcPct val="107000"/>
                        </a:lnSpc>
                        <a:spcBef>
                          <a:spcPts val="0"/>
                        </a:spcBef>
                        <a:spcAft>
                          <a:spcPts val="0"/>
                        </a:spcAft>
                      </a:pPr>
                      <a:r>
                        <a:rPr lang="en-US" sz="400">
                          <a:effectLst/>
                        </a:rPr>
                        <a:t>PFBA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79%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1853518216"/>
                  </a:ext>
                </a:extLst>
              </a:tr>
              <a:tr h="110108">
                <a:tc>
                  <a:txBody>
                    <a:bodyPr/>
                    <a:lstStyle/>
                    <a:p>
                      <a:pPr marL="0" marR="0">
                        <a:lnSpc>
                          <a:spcPct val="107000"/>
                        </a:lnSpc>
                        <a:spcBef>
                          <a:spcPts val="0"/>
                        </a:spcBef>
                        <a:spcAft>
                          <a:spcPts val="0"/>
                        </a:spcAft>
                      </a:pPr>
                      <a:r>
                        <a:rPr lang="en-US" sz="400">
                          <a:effectLst/>
                        </a:rPr>
                        <a:t>PFPeA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70%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133%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139%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960821497"/>
                  </a:ext>
                </a:extLst>
              </a:tr>
              <a:tr h="110108">
                <a:tc>
                  <a:txBody>
                    <a:bodyPr/>
                    <a:lstStyle/>
                    <a:p>
                      <a:pPr marL="0" marR="0">
                        <a:lnSpc>
                          <a:spcPct val="107000"/>
                        </a:lnSpc>
                        <a:spcBef>
                          <a:spcPts val="0"/>
                        </a:spcBef>
                        <a:spcAft>
                          <a:spcPts val="0"/>
                        </a:spcAft>
                      </a:pPr>
                      <a:r>
                        <a:rPr lang="en-US" sz="400" dirty="0" err="1">
                          <a:effectLst/>
                        </a:rPr>
                        <a:t>PFHxA</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76%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166%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163%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dirty="0">
                          <a:effectLst/>
                        </a:rPr>
                        <a:t>102%</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dirty="0">
                          <a:effectLst/>
                        </a:rPr>
                        <a:t>103%</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dirty="0">
                          <a:effectLst/>
                        </a:rPr>
                        <a:t>111%</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dirty="0">
                          <a:effectLst/>
                        </a:rPr>
                        <a:t>119%</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745459439"/>
                  </a:ext>
                </a:extLst>
              </a:tr>
              <a:tr h="110108">
                <a:tc>
                  <a:txBody>
                    <a:bodyPr/>
                    <a:lstStyle/>
                    <a:p>
                      <a:pPr marL="0" marR="0">
                        <a:lnSpc>
                          <a:spcPct val="107000"/>
                        </a:lnSpc>
                        <a:spcBef>
                          <a:spcPts val="0"/>
                        </a:spcBef>
                        <a:spcAft>
                          <a:spcPts val="0"/>
                        </a:spcAft>
                      </a:pPr>
                      <a:r>
                        <a:rPr lang="en-US" sz="400">
                          <a:effectLst/>
                        </a:rPr>
                        <a:t>PFHpA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462024186"/>
                  </a:ext>
                </a:extLst>
              </a:tr>
              <a:tr h="110108">
                <a:tc>
                  <a:txBody>
                    <a:bodyPr/>
                    <a:lstStyle/>
                    <a:p>
                      <a:pPr marL="0" marR="0">
                        <a:lnSpc>
                          <a:spcPct val="107000"/>
                        </a:lnSpc>
                        <a:spcBef>
                          <a:spcPts val="0"/>
                        </a:spcBef>
                        <a:spcAft>
                          <a:spcPts val="0"/>
                        </a:spcAft>
                      </a:pPr>
                      <a:r>
                        <a:rPr lang="en-US" sz="400">
                          <a:effectLst/>
                        </a:rPr>
                        <a:t>PFHxS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145%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160%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4083095086"/>
                  </a:ext>
                </a:extLst>
              </a:tr>
              <a:tr h="110108">
                <a:tc>
                  <a:txBody>
                    <a:bodyPr/>
                    <a:lstStyle/>
                    <a:p>
                      <a:pPr marL="0" marR="0">
                        <a:lnSpc>
                          <a:spcPct val="107000"/>
                        </a:lnSpc>
                        <a:spcBef>
                          <a:spcPts val="0"/>
                        </a:spcBef>
                        <a:spcAft>
                          <a:spcPts val="0"/>
                        </a:spcAft>
                      </a:pPr>
                      <a:r>
                        <a:rPr lang="en-US" sz="400">
                          <a:effectLst/>
                        </a:rPr>
                        <a:t>PFOA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71%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2415948957"/>
                  </a:ext>
                </a:extLst>
              </a:tr>
              <a:tr h="110108">
                <a:tc>
                  <a:txBody>
                    <a:bodyPr/>
                    <a:lstStyle/>
                    <a:p>
                      <a:pPr marL="0" marR="0">
                        <a:lnSpc>
                          <a:spcPct val="107000"/>
                        </a:lnSpc>
                        <a:spcBef>
                          <a:spcPts val="0"/>
                        </a:spcBef>
                        <a:spcAft>
                          <a:spcPts val="0"/>
                        </a:spcAft>
                      </a:pPr>
                      <a:r>
                        <a:rPr lang="en-US" sz="400">
                          <a:effectLst/>
                        </a:rPr>
                        <a:t>PFNS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2086902583"/>
                  </a:ext>
                </a:extLst>
              </a:tr>
              <a:tr h="110108">
                <a:tc>
                  <a:txBody>
                    <a:bodyPr/>
                    <a:lstStyle/>
                    <a:p>
                      <a:pPr marL="0" marR="0">
                        <a:lnSpc>
                          <a:spcPct val="107000"/>
                        </a:lnSpc>
                        <a:spcBef>
                          <a:spcPts val="0"/>
                        </a:spcBef>
                        <a:spcAft>
                          <a:spcPts val="0"/>
                        </a:spcAft>
                      </a:pPr>
                      <a:r>
                        <a:rPr lang="en-US" sz="400">
                          <a:effectLst/>
                        </a:rPr>
                        <a:t>PFNA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3122903985"/>
                  </a:ext>
                </a:extLst>
              </a:tr>
              <a:tr h="110108">
                <a:tc>
                  <a:txBody>
                    <a:bodyPr/>
                    <a:lstStyle/>
                    <a:p>
                      <a:pPr marL="0" marR="0">
                        <a:lnSpc>
                          <a:spcPct val="107000"/>
                        </a:lnSpc>
                        <a:spcBef>
                          <a:spcPts val="0"/>
                        </a:spcBef>
                        <a:spcAft>
                          <a:spcPts val="0"/>
                        </a:spcAft>
                      </a:pPr>
                      <a:r>
                        <a:rPr lang="en-US" sz="400">
                          <a:effectLst/>
                        </a:rPr>
                        <a:t>PFDA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3865003491"/>
                  </a:ext>
                </a:extLst>
              </a:tr>
              <a:tr h="110108">
                <a:tc>
                  <a:txBody>
                    <a:bodyPr/>
                    <a:lstStyle/>
                    <a:p>
                      <a:pPr marL="0" marR="0">
                        <a:lnSpc>
                          <a:spcPct val="107000"/>
                        </a:lnSpc>
                        <a:spcBef>
                          <a:spcPts val="0"/>
                        </a:spcBef>
                        <a:spcAft>
                          <a:spcPts val="0"/>
                        </a:spcAft>
                      </a:pPr>
                      <a:r>
                        <a:rPr lang="en-US" sz="400">
                          <a:effectLst/>
                        </a:rPr>
                        <a:t>PFUnDA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1175575835"/>
                  </a:ext>
                </a:extLst>
              </a:tr>
              <a:tr h="110108">
                <a:tc>
                  <a:txBody>
                    <a:bodyPr/>
                    <a:lstStyle/>
                    <a:p>
                      <a:pPr marL="0" marR="0">
                        <a:lnSpc>
                          <a:spcPct val="107000"/>
                        </a:lnSpc>
                        <a:spcBef>
                          <a:spcPts val="0"/>
                        </a:spcBef>
                        <a:spcAft>
                          <a:spcPts val="0"/>
                        </a:spcAft>
                      </a:pPr>
                      <a:r>
                        <a:rPr lang="en-US" sz="400">
                          <a:effectLst/>
                        </a:rPr>
                        <a:t>PFDoDA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2119473949"/>
                  </a:ext>
                </a:extLst>
              </a:tr>
              <a:tr h="110108">
                <a:tc>
                  <a:txBody>
                    <a:bodyPr/>
                    <a:lstStyle/>
                    <a:p>
                      <a:pPr marL="0" marR="0">
                        <a:lnSpc>
                          <a:spcPct val="107000"/>
                        </a:lnSpc>
                        <a:spcBef>
                          <a:spcPts val="0"/>
                        </a:spcBef>
                        <a:spcAft>
                          <a:spcPts val="0"/>
                        </a:spcAft>
                      </a:pPr>
                      <a:r>
                        <a:rPr lang="en-US" sz="400">
                          <a:effectLst/>
                        </a:rPr>
                        <a:t>PFOS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133%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2920600643"/>
                  </a:ext>
                </a:extLst>
              </a:tr>
              <a:tr h="110108">
                <a:tc>
                  <a:txBody>
                    <a:bodyPr/>
                    <a:lstStyle/>
                    <a:p>
                      <a:pPr marL="0" marR="0">
                        <a:lnSpc>
                          <a:spcPct val="107000"/>
                        </a:lnSpc>
                        <a:spcBef>
                          <a:spcPts val="0"/>
                        </a:spcBef>
                        <a:spcAft>
                          <a:spcPts val="0"/>
                        </a:spcAft>
                      </a:pPr>
                      <a:r>
                        <a:rPr lang="en-US" sz="400">
                          <a:effectLst/>
                        </a:rPr>
                        <a:t>PFTrDA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71%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74%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3938764006"/>
                  </a:ext>
                </a:extLst>
              </a:tr>
              <a:tr h="110108">
                <a:tc>
                  <a:txBody>
                    <a:bodyPr/>
                    <a:lstStyle/>
                    <a:p>
                      <a:pPr marL="0" marR="0">
                        <a:lnSpc>
                          <a:spcPct val="107000"/>
                        </a:lnSpc>
                        <a:spcBef>
                          <a:spcPts val="0"/>
                        </a:spcBef>
                        <a:spcAft>
                          <a:spcPts val="0"/>
                        </a:spcAft>
                      </a:pPr>
                      <a:r>
                        <a:rPr lang="en-US" sz="400">
                          <a:effectLst/>
                        </a:rPr>
                        <a:t>PFPeS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78%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769785396"/>
                  </a:ext>
                </a:extLst>
              </a:tr>
              <a:tr h="110108">
                <a:tc>
                  <a:txBody>
                    <a:bodyPr/>
                    <a:lstStyle/>
                    <a:p>
                      <a:pPr marL="0" marR="0">
                        <a:lnSpc>
                          <a:spcPct val="107000"/>
                        </a:lnSpc>
                        <a:spcBef>
                          <a:spcPts val="0"/>
                        </a:spcBef>
                        <a:spcAft>
                          <a:spcPts val="0"/>
                        </a:spcAft>
                      </a:pPr>
                      <a:r>
                        <a:rPr lang="en-US" sz="400">
                          <a:effectLst/>
                        </a:rPr>
                        <a:t>PFTeDA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67%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67%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3287017489"/>
                  </a:ext>
                </a:extLst>
              </a:tr>
              <a:tr h="110108">
                <a:tc>
                  <a:txBody>
                    <a:bodyPr/>
                    <a:lstStyle/>
                    <a:p>
                      <a:pPr marL="0" marR="0">
                        <a:lnSpc>
                          <a:spcPct val="107000"/>
                        </a:lnSpc>
                        <a:spcBef>
                          <a:spcPts val="0"/>
                        </a:spcBef>
                        <a:spcAft>
                          <a:spcPts val="0"/>
                        </a:spcAft>
                      </a:pPr>
                      <a:r>
                        <a:rPr lang="en-US" sz="400">
                          <a:effectLst/>
                        </a:rPr>
                        <a:t>PFHxDA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54%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56%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789531598"/>
                  </a:ext>
                </a:extLst>
              </a:tr>
              <a:tr h="110108">
                <a:tc>
                  <a:txBody>
                    <a:bodyPr/>
                    <a:lstStyle/>
                    <a:p>
                      <a:pPr marL="0" marR="0">
                        <a:lnSpc>
                          <a:spcPct val="107000"/>
                        </a:lnSpc>
                        <a:spcBef>
                          <a:spcPts val="0"/>
                        </a:spcBef>
                        <a:spcAft>
                          <a:spcPts val="0"/>
                        </a:spcAft>
                      </a:pPr>
                      <a:r>
                        <a:rPr lang="en-US" sz="400">
                          <a:effectLst/>
                        </a:rPr>
                        <a:t>PFOcDA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54%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55%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65%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63%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910693628"/>
                  </a:ext>
                </a:extLst>
              </a:tr>
              <a:tr h="110108">
                <a:tc>
                  <a:txBody>
                    <a:bodyPr/>
                    <a:lstStyle/>
                    <a:p>
                      <a:pPr marL="0" marR="0">
                        <a:lnSpc>
                          <a:spcPct val="107000"/>
                        </a:lnSpc>
                        <a:spcBef>
                          <a:spcPts val="0"/>
                        </a:spcBef>
                        <a:spcAft>
                          <a:spcPts val="0"/>
                        </a:spcAft>
                      </a:pPr>
                      <a:r>
                        <a:rPr lang="en-US" sz="400">
                          <a:effectLst/>
                        </a:rPr>
                        <a:t>5:3-FTCA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76%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134%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2978285966"/>
                  </a:ext>
                </a:extLst>
              </a:tr>
              <a:tr h="110108">
                <a:tc>
                  <a:txBody>
                    <a:bodyPr/>
                    <a:lstStyle/>
                    <a:p>
                      <a:pPr marL="0" marR="0">
                        <a:lnSpc>
                          <a:spcPct val="107000"/>
                        </a:lnSpc>
                        <a:spcBef>
                          <a:spcPts val="0"/>
                        </a:spcBef>
                        <a:spcAft>
                          <a:spcPts val="0"/>
                        </a:spcAft>
                      </a:pPr>
                      <a:r>
                        <a:rPr lang="en-US" sz="400">
                          <a:effectLst/>
                        </a:rPr>
                        <a:t>7:3-FTCA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77%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131%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144%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258505579"/>
                  </a:ext>
                </a:extLst>
              </a:tr>
              <a:tr h="110108">
                <a:tc>
                  <a:txBody>
                    <a:bodyPr/>
                    <a:lstStyle/>
                    <a:p>
                      <a:pPr marL="0" marR="0">
                        <a:lnSpc>
                          <a:spcPct val="107000"/>
                        </a:lnSpc>
                        <a:spcBef>
                          <a:spcPts val="0"/>
                        </a:spcBef>
                        <a:spcAft>
                          <a:spcPts val="0"/>
                        </a:spcAft>
                      </a:pPr>
                      <a:r>
                        <a:rPr lang="en-US" sz="400">
                          <a:effectLst/>
                        </a:rPr>
                        <a:t>HFPO-DA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3591684125"/>
                  </a:ext>
                </a:extLst>
              </a:tr>
              <a:tr h="110108">
                <a:tc>
                  <a:txBody>
                    <a:bodyPr/>
                    <a:lstStyle/>
                    <a:p>
                      <a:pPr marL="0" marR="0">
                        <a:lnSpc>
                          <a:spcPct val="107000"/>
                        </a:lnSpc>
                        <a:spcBef>
                          <a:spcPts val="0"/>
                        </a:spcBef>
                        <a:spcAft>
                          <a:spcPts val="0"/>
                        </a:spcAft>
                      </a:pPr>
                      <a:r>
                        <a:rPr lang="en-US" sz="400">
                          <a:effectLst/>
                        </a:rPr>
                        <a:t>DONA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dirty="0">
                          <a:effectLst/>
                        </a:rPr>
                        <a:t>106%</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2536201253"/>
                  </a:ext>
                </a:extLst>
              </a:tr>
              <a:tr h="110108">
                <a:tc>
                  <a:txBody>
                    <a:bodyPr/>
                    <a:lstStyle/>
                    <a:p>
                      <a:pPr marL="0" marR="0">
                        <a:lnSpc>
                          <a:spcPct val="107000"/>
                        </a:lnSpc>
                        <a:spcBef>
                          <a:spcPts val="0"/>
                        </a:spcBef>
                        <a:spcAft>
                          <a:spcPts val="0"/>
                        </a:spcAft>
                      </a:pPr>
                      <a:r>
                        <a:rPr lang="en-US" sz="400">
                          <a:effectLst/>
                        </a:rPr>
                        <a:t>9Cl-PF3ONS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77%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1630682370"/>
                  </a:ext>
                </a:extLst>
              </a:tr>
              <a:tr h="165897">
                <a:tc>
                  <a:txBody>
                    <a:bodyPr/>
                    <a:lstStyle/>
                    <a:p>
                      <a:pPr marL="0" marR="0">
                        <a:lnSpc>
                          <a:spcPct val="107000"/>
                        </a:lnSpc>
                        <a:spcBef>
                          <a:spcPts val="0"/>
                        </a:spcBef>
                        <a:spcAft>
                          <a:spcPts val="0"/>
                        </a:spcAft>
                      </a:pPr>
                      <a:r>
                        <a:rPr lang="en-US" sz="400">
                          <a:effectLst/>
                        </a:rPr>
                        <a:t>11Cl-PF3OUdS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70%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66%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55%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51%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508039589"/>
                  </a:ext>
                </a:extLst>
              </a:tr>
              <a:tr h="110108">
                <a:tc>
                  <a:txBody>
                    <a:bodyPr/>
                    <a:lstStyle/>
                    <a:p>
                      <a:pPr marL="0" marR="0">
                        <a:lnSpc>
                          <a:spcPct val="107000"/>
                        </a:lnSpc>
                        <a:spcBef>
                          <a:spcPts val="0"/>
                        </a:spcBef>
                        <a:spcAft>
                          <a:spcPts val="0"/>
                        </a:spcAft>
                      </a:pPr>
                      <a:r>
                        <a:rPr lang="en-US" sz="400">
                          <a:effectLst/>
                        </a:rPr>
                        <a:t>EtFOSE</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72%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142%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161%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673789172"/>
                  </a:ext>
                </a:extLst>
              </a:tr>
              <a:tr h="110108">
                <a:tc>
                  <a:txBody>
                    <a:bodyPr/>
                    <a:lstStyle/>
                    <a:p>
                      <a:pPr marL="0" marR="0">
                        <a:lnSpc>
                          <a:spcPct val="107000"/>
                        </a:lnSpc>
                        <a:spcBef>
                          <a:spcPts val="0"/>
                        </a:spcBef>
                        <a:spcAft>
                          <a:spcPts val="0"/>
                        </a:spcAft>
                      </a:pPr>
                      <a:r>
                        <a:rPr lang="en-US" sz="400">
                          <a:effectLst/>
                        </a:rPr>
                        <a:t>MeFOSE</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64%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130%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1835426808"/>
                  </a:ext>
                </a:extLst>
              </a:tr>
              <a:tr h="110108">
                <a:tc>
                  <a:txBody>
                    <a:bodyPr/>
                    <a:lstStyle/>
                    <a:p>
                      <a:pPr marL="0" marR="0">
                        <a:lnSpc>
                          <a:spcPct val="107000"/>
                        </a:lnSpc>
                        <a:spcBef>
                          <a:spcPts val="0"/>
                        </a:spcBef>
                        <a:spcAft>
                          <a:spcPts val="0"/>
                        </a:spcAft>
                      </a:pPr>
                      <a:r>
                        <a:rPr lang="en-US" sz="400">
                          <a:effectLst/>
                        </a:rPr>
                        <a:t>EtFOSA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54%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61%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dirty="0">
                          <a:effectLst/>
                        </a:rPr>
                        <a:t>112%</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1736809658"/>
                  </a:ext>
                </a:extLst>
              </a:tr>
              <a:tr h="110108">
                <a:tc>
                  <a:txBody>
                    <a:bodyPr/>
                    <a:lstStyle/>
                    <a:p>
                      <a:pPr marL="0" marR="0">
                        <a:lnSpc>
                          <a:spcPct val="107000"/>
                        </a:lnSpc>
                        <a:spcBef>
                          <a:spcPts val="0"/>
                        </a:spcBef>
                        <a:spcAft>
                          <a:spcPts val="0"/>
                        </a:spcAft>
                      </a:pPr>
                      <a:r>
                        <a:rPr lang="en-US" sz="400">
                          <a:effectLst/>
                        </a:rPr>
                        <a:t>MeFOSA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67%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72%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137%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146%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4263589186"/>
                  </a:ext>
                </a:extLst>
              </a:tr>
              <a:tr h="110108">
                <a:tc>
                  <a:txBody>
                    <a:bodyPr/>
                    <a:lstStyle/>
                    <a:p>
                      <a:pPr marL="0" marR="0">
                        <a:lnSpc>
                          <a:spcPct val="107000"/>
                        </a:lnSpc>
                        <a:spcBef>
                          <a:spcPts val="0"/>
                        </a:spcBef>
                        <a:spcAft>
                          <a:spcPts val="0"/>
                        </a:spcAft>
                      </a:pPr>
                      <a:r>
                        <a:rPr lang="en-US" sz="400">
                          <a:effectLst/>
                        </a:rPr>
                        <a:t>PFOSA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355556943"/>
                  </a:ext>
                </a:extLst>
              </a:tr>
              <a:tr h="110108">
                <a:tc>
                  <a:txBody>
                    <a:bodyPr/>
                    <a:lstStyle/>
                    <a:p>
                      <a:pPr marL="0" marR="0">
                        <a:lnSpc>
                          <a:spcPct val="107000"/>
                        </a:lnSpc>
                        <a:spcBef>
                          <a:spcPts val="0"/>
                        </a:spcBef>
                        <a:spcAft>
                          <a:spcPts val="0"/>
                        </a:spcAft>
                      </a:pPr>
                      <a:r>
                        <a:rPr lang="en-US" sz="400">
                          <a:effectLst/>
                        </a:rPr>
                        <a:t>4:2-FTS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990447069"/>
                  </a:ext>
                </a:extLst>
              </a:tr>
              <a:tr h="110108">
                <a:tc>
                  <a:txBody>
                    <a:bodyPr/>
                    <a:lstStyle/>
                    <a:p>
                      <a:pPr marL="0" marR="0">
                        <a:lnSpc>
                          <a:spcPct val="107000"/>
                        </a:lnSpc>
                        <a:spcBef>
                          <a:spcPts val="0"/>
                        </a:spcBef>
                        <a:spcAft>
                          <a:spcPts val="0"/>
                        </a:spcAft>
                      </a:pPr>
                      <a:r>
                        <a:rPr lang="en-US" sz="400">
                          <a:effectLst/>
                        </a:rPr>
                        <a:t>PFHpS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68%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539169524"/>
                  </a:ext>
                </a:extLst>
              </a:tr>
              <a:tr h="110108">
                <a:tc>
                  <a:txBody>
                    <a:bodyPr/>
                    <a:lstStyle/>
                    <a:p>
                      <a:pPr marL="0" marR="0">
                        <a:lnSpc>
                          <a:spcPct val="107000"/>
                        </a:lnSpc>
                        <a:spcBef>
                          <a:spcPts val="0"/>
                        </a:spcBef>
                        <a:spcAft>
                          <a:spcPts val="0"/>
                        </a:spcAft>
                      </a:pPr>
                      <a:r>
                        <a:rPr lang="en-US" sz="400" dirty="0">
                          <a:effectLst/>
                        </a:rPr>
                        <a:t>PFDS</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dirty="0">
                          <a:effectLst/>
                        </a:rPr>
                        <a:t>82%</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dirty="0">
                          <a:effectLst/>
                        </a:rPr>
                        <a:t>86%</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dirty="0">
                          <a:effectLst/>
                        </a:rPr>
                        <a:t>51%</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69%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524487379"/>
                  </a:ext>
                </a:extLst>
              </a:tr>
              <a:tr h="110108">
                <a:tc>
                  <a:txBody>
                    <a:bodyPr/>
                    <a:lstStyle/>
                    <a:p>
                      <a:pPr marL="0" marR="0">
                        <a:lnSpc>
                          <a:spcPct val="107000"/>
                        </a:lnSpc>
                        <a:spcBef>
                          <a:spcPts val="0"/>
                        </a:spcBef>
                        <a:spcAft>
                          <a:spcPts val="0"/>
                        </a:spcAft>
                      </a:pPr>
                      <a:r>
                        <a:rPr lang="en-US" sz="400">
                          <a:effectLst/>
                        </a:rPr>
                        <a:t>8:2-FTS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2801492810"/>
                  </a:ext>
                </a:extLst>
              </a:tr>
              <a:tr h="110108">
                <a:tc>
                  <a:txBody>
                    <a:bodyPr/>
                    <a:lstStyle/>
                    <a:p>
                      <a:pPr marL="0" marR="0">
                        <a:lnSpc>
                          <a:spcPct val="107000"/>
                        </a:lnSpc>
                        <a:spcBef>
                          <a:spcPts val="0"/>
                        </a:spcBef>
                        <a:spcAft>
                          <a:spcPts val="0"/>
                        </a:spcAft>
                      </a:pPr>
                      <a:r>
                        <a:rPr lang="en-US" sz="400">
                          <a:effectLst/>
                        </a:rPr>
                        <a:t>6:2-FTS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134%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1411115677"/>
                  </a:ext>
                </a:extLst>
              </a:tr>
              <a:tr h="110108">
                <a:tc>
                  <a:txBody>
                    <a:bodyPr/>
                    <a:lstStyle/>
                    <a:p>
                      <a:pPr marL="0" marR="0">
                        <a:lnSpc>
                          <a:spcPct val="107000"/>
                        </a:lnSpc>
                        <a:spcBef>
                          <a:spcPts val="0"/>
                        </a:spcBef>
                        <a:spcAft>
                          <a:spcPts val="0"/>
                        </a:spcAft>
                      </a:pPr>
                      <a:r>
                        <a:rPr lang="en-US" sz="400">
                          <a:effectLst/>
                        </a:rPr>
                        <a:t>10:2-FTS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70%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69%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47%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54%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87%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2915377828"/>
                  </a:ext>
                </a:extLst>
              </a:tr>
              <a:tr h="110108">
                <a:tc>
                  <a:txBody>
                    <a:bodyPr/>
                    <a:lstStyle/>
                    <a:p>
                      <a:pPr marL="0" marR="0">
                        <a:lnSpc>
                          <a:spcPct val="107000"/>
                        </a:lnSpc>
                        <a:spcBef>
                          <a:spcPts val="0"/>
                        </a:spcBef>
                        <a:spcAft>
                          <a:spcPts val="0"/>
                        </a:spcAft>
                      </a:pPr>
                      <a:r>
                        <a:rPr lang="en-US" sz="400" dirty="0">
                          <a:effectLst/>
                        </a:rPr>
                        <a:t>3:3-FTCA</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dirty="0">
                          <a:effectLst/>
                        </a:rPr>
                        <a:t>101%</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dirty="0">
                          <a:effectLst/>
                        </a:rPr>
                        <a:t>94%</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dirty="0">
                          <a:effectLst/>
                        </a:rPr>
                        <a:t>84%</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dirty="0">
                          <a:effectLst/>
                        </a:rPr>
                        <a:t>83%</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dirty="0">
                          <a:effectLst/>
                        </a:rPr>
                        <a:t>83%</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dirty="0">
                          <a:effectLst/>
                        </a:rPr>
                        <a:t>71%</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dirty="0">
                          <a:effectLst/>
                        </a:rPr>
                        <a:t>23%</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dirty="0">
                          <a:effectLst/>
                        </a:rPr>
                        <a:t>54%</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3833466667"/>
                  </a:ext>
                </a:extLst>
              </a:tr>
              <a:tr h="110108">
                <a:tc>
                  <a:txBody>
                    <a:bodyPr/>
                    <a:lstStyle/>
                    <a:p>
                      <a:pPr marL="0" marR="0">
                        <a:lnSpc>
                          <a:spcPct val="107000"/>
                        </a:lnSpc>
                        <a:spcBef>
                          <a:spcPts val="0"/>
                        </a:spcBef>
                        <a:spcAft>
                          <a:spcPts val="0"/>
                        </a:spcAft>
                      </a:pPr>
                      <a:r>
                        <a:rPr lang="en-US" sz="400">
                          <a:effectLst/>
                        </a:rPr>
                        <a:t>PFEESA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1508652779"/>
                  </a:ext>
                </a:extLst>
              </a:tr>
              <a:tr h="117988">
                <a:tc>
                  <a:txBody>
                    <a:bodyPr/>
                    <a:lstStyle/>
                    <a:p>
                      <a:pPr marL="0" marR="0">
                        <a:lnSpc>
                          <a:spcPct val="107000"/>
                        </a:lnSpc>
                        <a:spcBef>
                          <a:spcPts val="0"/>
                        </a:spcBef>
                        <a:spcAft>
                          <a:spcPts val="0"/>
                        </a:spcAft>
                      </a:pPr>
                      <a:r>
                        <a:rPr lang="en-US" sz="400">
                          <a:effectLst/>
                        </a:rPr>
                        <a:t>PFMPA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132%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134%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133%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4059976547"/>
                  </a:ext>
                </a:extLst>
              </a:tr>
              <a:tr h="110108">
                <a:tc>
                  <a:txBody>
                    <a:bodyPr/>
                    <a:lstStyle/>
                    <a:p>
                      <a:pPr marL="0" marR="0">
                        <a:lnSpc>
                          <a:spcPct val="107000"/>
                        </a:lnSpc>
                        <a:spcBef>
                          <a:spcPts val="0"/>
                        </a:spcBef>
                        <a:spcAft>
                          <a:spcPts val="0"/>
                        </a:spcAft>
                      </a:pPr>
                      <a:r>
                        <a:rPr lang="en-US" sz="400">
                          <a:effectLst/>
                        </a:rPr>
                        <a:t>PFMBA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123%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2344592741"/>
                  </a:ext>
                </a:extLst>
              </a:tr>
              <a:tr h="110108">
                <a:tc>
                  <a:txBody>
                    <a:bodyPr/>
                    <a:lstStyle/>
                    <a:p>
                      <a:pPr marL="0" marR="0">
                        <a:lnSpc>
                          <a:spcPct val="107000"/>
                        </a:lnSpc>
                        <a:spcBef>
                          <a:spcPts val="0"/>
                        </a:spcBef>
                        <a:spcAft>
                          <a:spcPts val="0"/>
                        </a:spcAft>
                      </a:pPr>
                      <a:r>
                        <a:rPr lang="en-US" sz="400">
                          <a:effectLst/>
                        </a:rPr>
                        <a:t>NFDHA</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96%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103%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a:effectLst/>
                        </a:rPr>
                        <a:t>117%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tc>
                  <a:txBody>
                    <a:bodyPr/>
                    <a:lstStyle/>
                    <a:p>
                      <a:pPr marL="0" marR="0" algn="ctr">
                        <a:lnSpc>
                          <a:spcPct val="107000"/>
                        </a:lnSpc>
                        <a:spcBef>
                          <a:spcPts val="0"/>
                        </a:spcBef>
                        <a:spcAft>
                          <a:spcPts val="0"/>
                        </a:spcAft>
                      </a:pPr>
                      <a:r>
                        <a:rPr lang="en-US" sz="400" dirty="0">
                          <a:effectLst/>
                        </a:rPr>
                        <a:t>120%</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4044" marR="34044" marT="0" marB="0" anchor="b"/>
                </a:tc>
                <a:extLst>
                  <a:ext uri="{0D108BD9-81ED-4DB2-BD59-A6C34878D82A}">
                    <a16:rowId xmlns:a16="http://schemas.microsoft.com/office/drawing/2014/main" val="1265577980"/>
                  </a:ext>
                </a:extLst>
              </a:tr>
            </a:tbl>
          </a:graphicData>
        </a:graphic>
      </p:graphicFrame>
      <p:sp>
        <p:nvSpPr>
          <p:cNvPr id="5" name="TextBox 4">
            <a:extLst>
              <a:ext uri="{FF2B5EF4-FFF2-40B4-BE49-F238E27FC236}">
                <a16:creationId xmlns:a16="http://schemas.microsoft.com/office/drawing/2014/main" id="{246D519F-D245-4020-B3A0-6B39F4FE5D78}"/>
              </a:ext>
            </a:extLst>
          </p:cNvPr>
          <p:cNvSpPr txBox="1"/>
          <p:nvPr/>
        </p:nvSpPr>
        <p:spPr>
          <a:xfrm>
            <a:off x="2652564" y="103850"/>
            <a:ext cx="6160168" cy="1200329"/>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Percent Recoveries of a 2ng/L for Matrix Spikes (MS) and Matrix Spike Duplicates (MSD) of PFAS compounds spikes in a wastewater Discharge pond, Stormwater Runoff and Two Wastewater effluents. </a:t>
            </a:r>
            <a:endParaRPr lang="en-US" dirty="0"/>
          </a:p>
        </p:txBody>
      </p:sp>
      <p:sp>
        <p:nvSpPr>
          <p:cNvPr id="6" name="Title 1">
            <a:extLst>
              <a:ext uri="{FF2B5EF4-FFF2-40B4-BE49-F238E27FC236}">
                <a16:creationId xmlns:a16="http://schemas.microsoft.com/office/drawing/2014/main" id="{B3FC2279-EE69-46CC-85E2-70D519DECD54}"/>
              </a:ext>
            </a:extLst>
          </p:cNvPr>
          <p:cNvSpPr txBox="1">
            <a:spLocks/>
          </p:cNvSpPr>
          <p:nvPr/>
        </p:nvSpPr>
        <p:spPr>
          <a:xfrm>
            <a:off x="910293" y="604257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dirty="0"/>
              <a:t>Special thanks to David </a:t>
            </a:r>
            <a:r>
              <a:rPr lang="en-US" sz="1400" dirty="0" err="1"/>
              <a:t>Scheissel</a:t>
            </a:r>
            <a:r>
              <a:rPr lang="en-US" sz="1400" dirty="0"/>
              <a:t> and Babcock Labs for providing this data</a:t>
            </a:r>
            <a:r>
              <a:rPr lang="en-US" dirty="0"/>
              <a:t>	</a:t>
            </a:r>
          </a:p>
        </p:txBody>
      </p:sp>
    </p:spTree>
    <p:custDataLst>
      <p:tags r:id="rId1"/>
    </p:custDataLst>
    <p:extLst>
      <p:ext uri="{BB962C8B-B14F-4D97-AF65-F5344CB8AC3E}">
        <p14:creationId xmlns:p14="http://schemas.microsoft.com/office/powerpoint/2010/main" val="1286072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77196F-C330-4B9E-958E-C1F8F512A007}"/>
              </a:ext>
            </a:extLst>
          </p:cNvPr>
          <p:cNvPicPr>
            <a:picLocks noChangeAspect="1"/>
          </p:cNvPicPr>
          <p:nvPr/>
        </p:nvPicPr>
        <p:blipFill>
          <a:blip r:embed="rId3"/>
          <a:stretch>
            <a:fillRect/>
          </a:stretch>
        </p:blipFill>
        <p:spPr>
          <a:xfrm>
            <a:off x="3227625" y="1378114"/>
            <a:ext cx="4761389" cy="2334970"/>
          </a:xfrm>
          <a:prstGeom prst="rect">
            <a:avLst/>
          </a:prstGeom>
        </p:spPr>
      </p:pic>
      <p:sp>
        <p:nvSpPr>
          <p:cNvPr id="7" name="Content Placeholder 2">
            <a:extLst>
              <a:ext uri="{FF2B5EF4-FFF2-40B4-BE49-F238E27FC236}">
                <a16:creationId xmlns:a16="http://schemas.microsoft.com/office/drawing/2014/main" id="{CE78A1F8-C1FF-4869-8DEE-7A0C2F29EE11}"/>
              </a:ext>
            </a:extLst>
          </p:cNvPr>
          <p:cNvSpPr txBox="1">
            <a:spLocks/>
          </p:cNvSpPr>
          <p:nvPr/>
        </p:nvSpPr>
        <p:spPr>
          <a:xfrm>
            <a:off x="3089031" y="773204"/>
            <a:ext cx="10515600" cy="10550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200"/>
              </a:spcBef>
              <a:buNone/>
            </a:pPr>
            <a:r>
              <a:rPr lang="en-US" b="1" dirty="0">
                <a:solidFill>
                  <a:srgbClr val="343434"/>
                </a:solidFill>
                <a:latin typeface="Open Sans" panose="020B0606030504020204" pitchFamily="34" charset="0"/>
                <a:ea typeface="Open Sans" panose="020B0606030504020204" pitchFamily="34" charset="0"/>
                <a:cs typeface="Open Sans" panose="020B0606030504020204" pitchFamily="34" charset="0"/>
              </a:rPr>
              <a:t>BENEFITS OF STACKED TUBES</a:t>
            </a:r>
          </a:p>
          <a:p>
            <a:endParaRPr lang="en-US" dirty="0"/>
          </a:p>
        </p:txBody>
      </p:sp>
      <p:sp>
        <p:nvSpPr>
          <p:cNvPr id="4" name="Content Placeholder 2">
            <a:extLst>
              <a:ext uri="{FF2B5EF4-FFF2-40B4-BE49-F238E27FC236}">
                <a16:creationId xmlns:a16="http://schemas.microsoft.com/office/drawing/2014/main" id="{DB4BFD50-54B8-4BE4-AE38-13E9EFFD8565}"/>
              </a:ext>
            </a:extLst>
          </p:cNvPr>
          <p:cNvSpPr txBox="1">
            <a:spLocks/>
          </p:cNvSpPr>
          <p:nvPr/>
        </p:nvSpPr>
        <p:spPr>
          <a:xfrm>
            <a:off x="838200" y="4174588"/>
            <a:ext cx="10515600" cy="1055077"/>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a:lnSpc>
                <a:spcPct val="120000"/>
              </a:lnSpc>
              <a:spcBef>
                <a:spcPts val="1200"/>
              </a:spcBef>
            </a:pPr>
            <a:r>
              <a:rPr lang="en-US" sz="4200" dirty="0">
                <a:solidFill>
                  <a:srgbClr val="343434"/>
                </a:solidFill>
                <a:latin typeface="Open Sans" panose="020B0606030504020204" pitchFamily="34" charset="0"/>
                <a:ea typeface="Open Sans" panose="020B0606030504020204" pitchFamily="34" charset="0"/>
                <a:cs typeface="Open Sans" panose="020B0606030504020204" pitchFamily="34" charset="0"/>
              </a:rPr>
              <a:t>High recoveries that meet DOD requirements</a:t>
            </a:r>
          </a:p>
          <a:p>
            <a:pPr marL="228594" indent="-228594">
              <a:lnSpc>
                <a:spcPct val="120000"/>
              </a:lnSpc>
              <a:spcBef>
                <a:spcPts val="1200"/>
              </a:spcBef>
            </a:pPr>
            <a:r>
              <a:rPr lang="en-US" sz="4200" dirty="0">
                <a:solidFill>
                  <a:srgbClr val="343434"/>
                </a:solidFill>
                <a:latin typeface="Open Sans" panose="020B0606030504020204" pitchFamily="34" charset="0"/>
                <a:ea typeface="Open Sans" panose="020B0606030504020204" pitchFamily="34" charset="0"/>
                <a:cs typeface="Open Sans" panose="020B0606030504020204" pitchFamily="34" charset="0"/>
              </a:rPr>
              <a:t>No need for PPE (N95 Masks or hoods)</a:t>
            </a:r>
          </a:p>
          <a:p>
            <a:pPr marL="228594" indent="-228594">
              <a:lnSpc>
                <a:spcPct val="120000"/>
              </a:lnSpc>
              <a:spcBef>
                <a:spcPts val="1200"/>
              </a:spcBef>
            </a:pPr>
            <a:r>
              <a:rPr lang="en-US" sz="4200" dirty="0">
                <a:solidFill>
                  <a:srgbClr val="343434"/>
                </a:solidFill>
                <a:latin typeface="Open Sans" panose="020B0606030504020204" pitchFamily="34" charset="0"/>
                <a:ea typeface="Open Sans" panose="020B0606030504020204" pitchFamily="34" charset="0"/>
                <a:cs typeface="Open Sans" panose="020B0606030504020204" pitchFamily="34" charset="0"/>
              </a:rPr>
              <a:t>Lower cost of solvents and consumables </a:t>
            </a:r>
          </a:p>
          <a:p>
            <a:pPr marL="228594" indent="-228594">
              <a:lnSpc>
                <a:spcPct val="120000"/>
              </a:lnSpc>
              <a:spcBef>
                <a:spcPts val="1200"/>
              </a:spcBef>
            </a:pPr>
            <a:r>
              <a:rPr lang="en-US" sz="4200" dirty="0">
                <a:solidFill>
                  <a:srgbClr val="343434"/>
                </a:solidFill>
                <a:latin typeface="Open Sans" panose="020B0606030504020204" pitchFamily="34" charset="0"/>
                <a:ea typeface="Open Sans" panose="020B0606030504020204" pitchFamily="34" charset="0"/>
                <a:cs typeface="Open Sans" panose="020B0606030504020204" pitchFamily="34" charset="0"/>
              </a:rPr>
              <a:t>Less sample manipulation </a:t>
            </a:r>
          </a:p>
          <a:p>
            <a:pPr marL="228594" indent="-228594">
              <a:lnSpc>
                <a:spcPct val="120000"/>
              </a:lnSpc>
              <a:spcBef>
                <a:spcPts val="1200"/>
              </a:spcBef>
            </a:pPr>
            <a:r>
              <a:rPr lang="en-US" sz="4200" dirty="0">
                <a:solidFill>
                  <a:srgbClr val="343434"/>
                </a:solidFill>
                <a:latin typeface="Open Sans" panose="020B0606030504020204" pitchFamily="34" charset="0"/>
                <a:ea typeface="Open Sans" panose="020B0606030504020204" pitchFamily="34" charset="0"/>
                <a:cs typeface="Open Sans" panose="020B0606030504020204" pitchFamily="34" charset="0"/>
              </a:rPr>
              <a:t>Consistent formats for reduced variability</a:t>
            </a:r>
          </a:p>
          <a:p>
            <a:pPr marL="228594" indent="-228594">
              <a:lnSpc>
                <a:spcPct val="120000"/>
              </a:lnSpc>
              <a:spcBef>
                <a:spcPts val="1200"/>
              </a:spcBef>
            </a:pPr>
            <a:r>
              <a:rPr lang="en-US" sz="4200" dirty="0">
                <a:solidFill>
                  <a:srgbClr val="343434"/>
                </a:solidFill>
                <a:latin typeface="Open Sans" panose="020B0606030504020204" pitchFamily="34" charset="0"/>
                <a:ea typeface="Open Sans" panose="020B0606030504020204" pitchFamily="34" charset="0"/>
                <a:cs typeface="Open Sans" panose="020B0606030504020204" pitchFamily="34" charset="0"/>
              </a:rPr>
              <a:t>Single step extraction and cleanup to save time and reduce costs</a:t>
            </a:r>
          </a:p>
          <a:p>
            <a:pPr marL="228594" indent="-228594">
              <a:lnSpc>
                <a:spcPct val="120000"/>
              </a:lnSpc>
              <a:spcBef>
                <a:spcPts val="1200"/>
              </a:spcBef>
            </a:pPr>
            <a:endParaRPr lang="en-US" sz="4200" dirty="0">
              <a:solidFill>
                <a:srgbClr val="343434"/>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357444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C0696E0-B73E-4ECD-AB61-3DEBF9D5A198}"/>
              </a:ext>
            </a:extLst>
          </p:cNvPr>
          <p:cNvSpPr txBox="1">
            <a:spLocks/>
          </p:cNvSpPr>
          <p:nvPr/>
        </p:nvSpPr>
        <p:spPr>
          <a:xfrm>
            <a:off x="779585" y="1253331"/>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UCMR5</a:t>
            </a:r>
          </a:p>
          <a:p>
            <a:r>
              <a:rPr lang="en-US" dirty="0"/>
              <a:t>GCB Pass Through (50mg or 25mg)</a:t>
            </a:r>
          </a:p>
          <a:p>
            <a:r>
              <a:rPr lang="en-US" dirty="0"/>
              <a:t>On-line SPE (Including On-line GCB cartridges)</a:t>
            </a:r>
          </a:p>
          <a:p>
            <a:r>
              <a:rPr lang="en-US" dirty="0"/>
              <a:t>Unique SPE formats for dirty matrices (soil, sediment, biota)</a:t>
            </a:r>
          </a:p>
          <a:p>
            <a:r>
              <a:rPr lang="en-US" dirty="0"/>
              <a:t>Extended panels and resolution issues – Unique LC chemistry and MP needed to improve resolution of more analytes</a:t>
            </a:r>
          </a:p>
          <a:p>
            <a:r>
              <a:rPr lang="en-US" dirty="0"/>
              <a:t>TOP and TOF assays for fingerprinting source and showing transport mechanisms</a:t>
            </a:r>
          </a:p>
          <a:p>
            <a:r>
              <a:rPr lang="en-US" dirty="0"/>
              <a:t>Non-targeted assays</a:t>
            </a:r>
          </a:p>
          <a:p>
            <a:r>
              <a:rPr lang="en-US" dirty="0"/>
              <a:t>Pending 1600 Series method to replace Table B15</a:t>
            </a:r>
          </a:p>
        </p:txBody>
      </p:sp>
      <p:sp>
        <p:nvSpPr>
          <p:cNvPr id="3" name="Title 1">
            <a:extLst>
              <a:ext uri="{FF2B5EF4-FFF2-40B4-BE49-F238E27FC236}">
                <a16:creationId xmlns:a16="http://schemas.microsoft.com/office/drawing/2014/main" id="{0D3DB26B-539F-452E-A0B1-BAB09C2C929B}"/>
              </a:ext>
            </a:extLst>
          </p:cNvPr>
          <p:cNvSpPr txBox="1">
            <a:spLocks/>
          </p:cNvSpPr>
          <p:nvPr/>
        </p:nvSpPr>
        <p:spPr>
          <a:xfrm>
            <a:off x="838200" y="9048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Future considerations	</a:t>
            </a:r>
          </a:p>
        </p:txBody>
      </p:sp>
    </p:spTree>
    <p:custDataLst>
      <p:tags r:id="rId1"/>
    </p:custDataLst>
    <p:extLst>
      <p:ext uri="{BB962C8B-B14F-4D97-AF65-F5344CB8AC3E}">
        <p14:creationId xmlns:p14="http://schemas.microsoft.com/office/powerpoint/2010/main" val="2179138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3DB26B-539F-452E-A0B1-BAB09C2C929B}"/>
              </a:ext>
            </a:extLst>
          </p:cNvPr>
          <p:cNvSpPr txBox="1">
            <a:spLocks/>
          </p:cNvSpPr>
          <p:nvPr/>
        </p:nvSpPr>
        <p:spPr>
          <a:xfrm>
            <a:off x="838200" y="57818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Conclusion</a:t>
            </a:r>
          </a:p>
        </p:txBody>
      </p:sp>
      <p:sp>
        <p:nvSpPr>
          <p:cNvPr id="4" name="Title 1">
            <a:extLst>
              <a:ext uri="{FF2B5EF4-FFF2-40B4-BE49-F238E27FC236}">
                <a16:creationId xmlns:a16="http://schemas.microsoft.com/office/drawing/2014/main" id="{42D858C0-F81D-47B8-98D4-D1014611D315}"/>
              </a:ext>
            </a:extLst>
          </p:cNvPr>
          <p:cNvSpPr txBox="1">
            <a:spLocks/>
          </p:cNvSpPr>
          <p:nvPr/>
        </p:nvSpPr>
        <p:spPr>
          <a:xfrm>
            <a:off x="838200" y="1735496"/>
            <a:ext cx="10515600" cy="388153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42950" indent="-742950">
              <a:buAutoNum type="arabicPeriod"/>
            </a:pPr>
            <a:r>
              <a:rPr lang="en-US" sz="2800" dirty="0">
                <a:latin typeface="+mn-lt"/>
                <a:ea typeface="+mn-ea"/>
                <a:cs typeface="+mn-cs"/>
              </a:rPr>
              <a:t>PFAS are not going away – and we have just scratched the surface</a:t>
            </a:r>
          </a:p>
          <a:p>
            <a:pPr marL="742950" indent="-742950">
              <a:buAutoNum type="arabicPeriod"/>
            </a:pPr>
            <a:r>
              <a:rPr lang="en-US" sz="2800" dirty="0">
                <a:latin typeface="+mn-lt"/>
                <a:ea typeface="+mn-ea"/>
                <a:cs typeface="+mn-cs"/>
              </a:rPr>
              <a:t>Lots of different ways to analyze PFAS – depending on matrix and analyte list</a:t>
            </a:r>
          </a:p>
          <a:p>
            <a:pPr marL="742950" indent="-742950">
              <a:buAutoNum type="arabicPeriod"/>
            </a:pPr>
            <a:r>
              <a:rPr lang="en-US" sz="2800" dirty="0">
                <a:latin typeface="+mn-lt"/>
                <a:ea typeface="+mn-ea"/>
                <a:cs typeface="+mn-cs"/>
              </a:rPr>
              <a:t>Stacked Tubes offer performance and productivity benefits for DOD compliant work</a:t>
            </a:r>
          </a:p>
          <a:p>
            <a:pPr marL="742950" indent="-742950">
              <a:buFontTx/>
              <a:buAutoNum type="arabicPeriod"/>
            </a:pPr>
            <a:r>
              <a:rPr lang="en-US" sz="2800" dirty="0">
                <a:latin typeface="+mn-lt"/>
                <a:ea typeface="+mn-ea"/>
                <a:cs typeface="+mn-cs"/>
              </a:rPr>
              <a:t>Phenomenex SPE products are demonstrated Fit for Purpose for all published methods</a:t>
            </a:r>
          </a:p>
          <a:p>
            <a:pPr marL="742950" indent="-742950">
              <a:buAutoNum type="arabicPeriod"/>
            </a:pPr>
            <a:r>
              <a:rPr lang="en-US" sz="2800" dirty="0">
                <a:latin typeface="+mn-lt"/>
                <a:ea typeface="+mn-ea"/>
                <a:cs typeface="+mn-cs"/>
              </a:rPr>
              <a:t>New formats and chemistries being considered </a:t>
            </a:r>
          </a:p>
          <a:p>
            <a:pPr marL="742950" indent="-742950">
              <a:buAutoNum type="arabicPeriod"/>
            </a:pPr>
            <a:r>
              <a:rPr lang="en-US" sz="2800" dirty="0">
                <a:latin typeface="+mn-lt"/>
                <a:ea typeface="+mn-ea"/>
                <a:cs typeface="+mn-cs"/>
              </a:rPr>
              <a:t>https://www.phenomenex.com/Info/Page/pfasresources</a:t>
            </a:r>
          </a:p>
          <a:p>
            <a:pPr marL="742950" indent="-742950">
              <a:buAutoNum type="arabicPeriod"/>
            </a:pPr>
            <a:endParaRPr lang="en-US" dirty="0"/>
          </a:p>
        </p:txBody>
      </p:sp>
    </p:spTree>
    <p:custDataLst>
      <p:tags r:id="rId1"/>
    </p:custDataLst>
    <p:extLst>
      <p:ext uri="{BB962C8B-B14F-4D97-AF65-F5344CB8AC3E}">
        <p14:creationId xmlns:p14="http://schemas.microsoft.com/office/powerpoint/2010/main" val="4272481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3DB26B-539F-452E-A0B1-BAB09C2C929B}"/>
              </a:ext>
            </a:extLst>
          </p:cNvPr>
          <p:cNvSpPr txBox="1">
            <a:spLocks/>
          </p:cNvSpPr>
          <p:nvPr/>
        </p:nvSpPr>
        <p:spPr>
          <a:xfrm>
            <a:off x="1242646" y="165838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Special thanks to the following labs and individuals for their invaluable assistance:</a:t>
            </a:r>
          </a:p>
          <a:p>
            <a:endParaRPr lang="en-US" b="1" dirty="0"/>
          </a:p>
          <a:p>
            <a:r>
              <a:rPr lang="en-US" b="1" dirty="0"/>
              <a:t>Agustin Pierri at </a:t>
            </a:r>
            <a:r>
              <a:rPr lang="en-US" b="1" dirty="0" err="1"/>
              <a:t>Weck</a:t>
            </a:r>
            <a:r>
              <a:rPr lang="en-US" b="1" dirty="0"/>
              <a:t> Labs</a:t>
            </a:r>
          </a:p>
          <a:p>
            <a:r>
              <a:rPr lang="en-US" b="1" dirty="0"/>
              <a:t>David </a:t>
            </a:r>
            <a:r>
              <a:rPr lang="en-US" b="1" dirty="0" err="1"/>
              <a:t>Scheissel</a:t>
            </a:r>
            <a:r>
              <a:rPr lang="en-US" b="1" dirty="0"/>
              <a:t> at ES Babcock</a:t>
            </a:r>
          </a:p>
          <a:p>
            <a:r>
              <a:rPr lang="en-US" b="1" dirty="0"/>
              <a:t>Andrew Patterson and Bob Brown at Eurofins Lancaster Labs</a:t>
            </a:r>
          </a:p>
          <a:p>
            <a:endParaRPr lang="en-US" b="1" dirty="0"/>
          </a:p>
        </p:txBody>
      </p:sp>
    </p:spTree>
    <p:custDataLst>
      <p:tags r:id="rId1"/>
    </p:custDataLst>
    <p:extLst>
      <p:ext uri="{BB962C8B-B14F-4D97-AF65-F5344CB8AC3E}">
        <p14:creationId xmlns:p14="http://schemas.microsoft.com/office/powerpoint/2010/main" val="2471236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3DB26B-539F-452E-A0B1-BAB09C2C929B}"/>
              </a:ext>
            </a:extLst>
          </p:cNvPr>
          <p:cNvSpPr txBox="1">
            <a:spLocks/>
          </p:cNvSpPr>
          <p:nvPr/>
        </p:nvSpPr>
        <p:spPr>
          <a:xfrm>
            <a:off x="4038600" y="276621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Questions?</a:t>
            </a:r>
            <a:r>
              <a:rPr lang="en-US" dirty="0"/>
              <a:t>	</a:t>
            </a:r>
          </a:p>
        </p:txBody>
      </p:sp>
    </p:spTree>
    <p:custDataLst>
      <p:tags r:id="rId1"/>
    </p:custDataLst>
    <p:extLst>
      <p:ext uri="{BB962C8B-B14F-4D97-AF65-F5344CB8AC3E}">
        <p14:creationId xmlns:p14="http://schemas.microsoft.com/office/powerpoint/2010/main" val="84059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4E9FC5-E184-4A16-BEE3-DCF0F117A1C2}"/>
              </a:ext>
            </a:extLst>
          </p:cNvPr>
          <p:cNvSpPr txBox="1">
            <a:spLocks/>
          </p:cNvSpPr>
          <p:nvPr/>
        </p:nvSpPr>
        <p:spPr>
          <a:xfrm>
            <a:off x="838200" y="2529839"/>
            <a:ext cx="10515600" cy="36471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Viagra</a:t>
            </a:r>
          </a:p>
          <a:p>
            <a:r>
              <a:rPr lang="en-US" dirty="0"/>
              <a:t>Penicillin</a:t>
            </a:r>
          </a:p>
          <a:p>
            <a:r>
              <a:rPr lang="en-US" dirty="0"/>
              <a:t>Saccharin</a:t>
            </a:r>
          </a:p>
          <a:p>
            <a:r>
              <a:rPr lang="en-US" dirty="0"/>
              <a:t>Teflon</a:t>
            </a:r>
          </a:p>
        </p:txBody>
      </p:sp>
      <p:sp>
        <p:nvSpPr>
          <p:cNvPr id="4" name="Title 1">
            <a:extLst>
              <a:ext uri="{FF2B5EF4-FFF2-40B4-BE49-F238E27FC236}">
                <a16:creationId xmlns:a16="http://schemas.microsoft.com/office/drawing/2014/main" id="{01C42AEA-0C48-4B64-9EB4-41BBE0E45EE3}"/>
              </a:ext>
            </a:extLst>
          </p:cNvPr>
          <p:cNvSpPr txBox="1">
            <a:spLocks/>
          </p:cNvSpPr>
          <p:nvPr/>
        </p:nvSpPr>
        <p:spPr>
          <a:xfrm>
            <a:off x="838200" y="120427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Accidental Chemicals</a:t>
            </a:r>
          </a:p>
        </p:txBody>
      </p:sp>
      <p:pic>
        <p:nvPicPr>
          <p:cNvPr id="5" name="Picture 4">
            <a:extLst>
              <a:ext uri="{FF2B5EF4-FFF2-40B4-BE49-F238E27FC236}">
                <a16:creationId xmlns:a16="http://schemas.microsoft.com/office/drawing/2014/main" id="{E242A24A-9E31-40CA-99A0-EC34F5BA83F3}"/>
              </a:ext>
            </a:extLst>
          </p:cNvPr>
          <p:cNvPicPr>
            <a:picLocks noChangeAspect="1"/>
          </p:cNvPicPr>
          <p:nvPr/>
        </p:nvPicPr>
        <p:blipFill>
          <a:blip r:embed="rId4"/>
          <a:stretch>
            <a:fillRect/>
          </a:stretch>
        </p:blipFill>
        <p:spPr>
          <a:xfrm>
            <a:off x="4786312" y="2006601"/>
            <a:ext cx="4680417" cy="3647123"/>
          </a:xfrm>
          <a:prstGeom prst="rect">
            <a:avLst/>
          </a:prstGeom>
        </p:spPr>
      </p:pic>
    </p:spTree>
    <p:custDataLst>
      <p:tags r:id="rId1"/>
    </p:custDataLst>
    <p:extLst>
      <p:ext uri="{BB962C8B-B14F-4D97-AF65-F5344CB8AC3E}">
        <p14:creationId xmlns:p14="http://schemas.microsoft.com/office/powerpoint/2010/main" val="2917240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BE0598-31EF-412D-A6E5-E451A72C9F0B}"/>
              </a:ext>
            </a:extLst>
          </p:cNvPr>
          <p:cNvPicPr>
            <a:picLocks noChangeAspect="1"/>
          </p:cNvPicPr>
          <p:nvPr/>
        </p:nvPicPr>
        <p:blipFill>
          <a:blip r:embed="rId4"/>
          <a:stretch>
            <a:fillRect/>
          </a:stretch>
        </p:blipFill>
        <p:spPr>
          <a:xfrm>
            <a:off x="1042118" y="2234373"/>
            <a:ext cx="10626249" cy="4352921"/>
          </a:xfrm>
          <a:prstGeom prst="rect">
            <a:avLst/>
          </a:prstGeom>
        </p:spPr>
      </p:pic>
      <p:pic>
        <p:nvPicPr>
          <p:cNvPr id="4" name="Picture 3">
            <a:extLst>
              <a:ext uri="{FF2B5EF4-FFF2-40B4-BE49-F238E27FC236}">
                <a16:creationId xmlns:a16="http://schemas.microsoft.com/office/drawing/2014/main" id="{A88260BE-1396-47B0-A72A-3C1630539C37}"/>
              </a:ext>
            </a:extLst>
          </p:cNvPr>
          <p:cNvPicPr>
            <a:picLocks noChangeAspect="1"/>
          </p:cNvPicPr>
          <p:nvPr/>
        </p:nvPicPr>
        <p:blipFill>
          <a:blip r:embed="rId5"/>
          <a:stretch>
            <a:fillRect/>
          </a:stretch>
        </p:blipFill>
        <p:spPr>
          <a:xfrm>
            <a:off x="1822303" y="1042416"/>
            <a:ext cx="10766469" cy="1323210"/>
          </a:xfrm>
          <a:prstGeom prst="rect">
            <a:avLst/>
          </a:prstGeom>
        </p:spPr>
      </p:pic>
    </p:spTree>
    <p:custDataLst>
      <p:tags r:id="rId1"/>
    </p:custDataLst>
    <p:extLst>
      <p:ext uri="{BB962C8B-B14F-4D97-AF65-F5344CB8AC3E}">
        <p14:creationId xmlns:p14="http://schemas.microsoft.com/office/powerpoint/2010/main" val="424832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BFEC1AB-E1EB-4604-84F4-260EA691FF98}"/>
              </a:ext>
            </a:extLst>
          </p:cNvPr>
          <p:cNvSpPr txBox="1"/>
          <p:nvPr/>
        </p:nvSpPr>
        <p:spPr>
          <a:xfrm>
            <a:off x="2831416" y="503478"/>
            <a:ext cx="6163408" cy="769441"/>
          </a:xfrm>
          <a:prstGeom prst="rect">
            <a:avLst/>
          </a:prstGeom>
          <a:noFill/>
        </p:spPr>
        <p:txBody>
          <a:bodyPr wrap="square">
            <a:spAutoFit/>
          </a:bodyPr>
          <a:lstStyle/>
          <a:p>
            <a:r>
              <a:rPr lang="en-US" sz="4400" dirty="0"/>
              <a:t>Negative Impact of PFAS</a:t>
            </a:r>
          </a:p>
        </p:txBody>
      </p:sp>
      <p:sp>
        <p:nvSpPr>
          <p:cNvPr id="9" name="TextBox 8">
            <a:extLst>
              <a:ext uri="{FF2B5EF4-FFF2-40B4-BE49-F238E27FC236}">
                <a16:creationId xmlns:a16="http://schemas.microsoft.com/office/drawing/2014/main" id="{6253987F-31C6-40D7-9B37-11C72C7810F7}"/>
              </a:ext>
            </a:extLst>
          </p:cNvPr>
          <p:cNvSpPr txBox="1"/>
          <p:nvPr/>
        </p:nvSpPr>
        <p:spPr>
          <a:xfrm>
            <a:off x="2831416" y="1848318"/>
            <a:ext cx="6163408" cy="5386090"/>
          </a:xfrm>
          <a:prstGeom prst="rect">
            <a:avLst/>
          </a:prstGeom>
        </p:spPr>
        <p:txBody>
          <a:bodyPr wrap="square">
            <a:spAutoFit/>
          </a:bodyPr>
          <a:lstStyle/>
          <a:p>
            <a:r>
              <a:rPr lang="en-US" sz="3600" dirty="0"/>
              <a:t>Toxicity???</a:t>
            </a:r>
          </a:p>
          <a:p>
            <a:endParaRPr lang="en-US" sz="2800" dirty="0"/>
          </a:p>
          <a:p>
            <a:pPr marL="457200" indent="-457200">
              <a:buFont typeface="Arial" panose="020B0604020202020204" pitchFamily="34" charset="0"/>
              <a:buChar char="•"/>
            </a:pPr>
            <a:r>
              <a:rPr lang="en-US" sz="2800" dirty="0"/>
              <a:t>Animal studies show possible health issues</a:t>
            </a:r>
          </a:p>
          <a:p>
            <a:pPr marL="457200" indent="-457200">
              <a:buFont typeface="Arial" panose="020B0604020202020204" pitchFamily="34" charset="0"/>
              <a:buChar char="•"/>
            </a:pPr>
            <a:r>
              <a:rPr lang="en-US" sz="2800" dirty="0"/>
              <a:t>Lack of any definitive data to link PFAS (esp. specific PFAS compounds)</a:t>
            </a:r>
          </a:p>
          <a:p>
            <a:pPr marL="457200" indent="-457200">
              <a:buFont typeface="Arial" panose="020B0604020202020204" pitchFamily="34" charset="0"/>
              <a:buChar char="•"/>
            </a:pPr>
            <a:r>
              <a:rPr lang="en-US" sz="2800" dirty="0"/>
              <a:t>Different PFAS have different effects (see Beluga whale study)</a:t>
            </a:r>
          </a:p>
          <a:p>
            <a:pPr marL="457200" indent="-457200">
              <a:buFont typeface="Arial" panose="020B0604020202020204" pitchFamily="34" charset="0"/>
              <a:buChar char="•"/>
            </a:pPr>
            <a:r>
              <a:rPr lang="en-US" sz="2800" dirty="0"/>
              <a:t>Short chain with shorter half life</a:t>
            </a:r>
          </a:p>
          <a:p>
            <a:endParaRPr lang="en-US" sz="2800" dirty="0"/>
          </a:p>
          <a:p>
            <a:endParaRPr lang="en-US" sz="2800" dirty="0"/>
          </a:p>
          <a:p>
            <a:endParaRPr lang="en-US" sz="2800" dirty="0"/>
          </a:p>
        </p:txBody>
      </p:sp>
    </p:spTree>
    <p:custDataLst>
      <p:tags r:id="rId1"/>
    </p:custDataLst>
    <p:extLst>
      <p:ext uri="{BB962C8B-B14F-4D97-AF65-F5344CB8AC3E}">
        <p14:creationId xmlns:p14="http://schemas.microsoft.com/office/powerpoint/2010/main" val="148597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B27F7B-57A4-4228-B019-4997C0CD5651}"/>
              </a:ext>
            </a:extLst>
          </p:cNvPr>
          <p:cNvPicPr>
            <a:picLocks noChangeAspect="1"/>
          </p:cNvPicPr>
          <p:nvPr/>
        </p:nvPicPr>
        <p:blipFill>
          <a:blip r:embed="rId4"/>
          <a:stretch>
            <a:fillRect/>
          </a:stretch>
        </p:blipFill>
        <p:spPr>
          <a:xfrm>
            <a:off x="1371599" y="791308"/>
            <a:ext cx="9513277" cy="4237892"/>
          </a:xfrm>
          <a:prstGeom prst="rect">
            <a:avLst/>
          </a:prstGeom>
        </p:spPr>
      </p:pic>
      <p:sp>
        <p:nvSpPr>
          <p:cNvPr id="6" name="TextBox 5">
            <a:extLst>
              <a:ext uri="{FF2B5EF4-FFF2-40B4-BE49-F238E27FC236}">
                <a16:creationId xmlns:a16="http://schemas.microsoft.com/office/drawing/2014/main" id="{E98F4B08-6488-4008-A5A9-AF95DC174D18}"/>
              </a:ext>
            </a:extLst>
          </p:cNvPr>
          <p:cNvSpPr txBox="1"/>
          <p:nvPr/>
        </p:nvSpPr>
        <p:spPr>
          <a:xfrm>
            <a:off x="2586156" y="5389658"/>
            <a:ext cx="6163408" cy="369332"/>
          </a:xfrm>
          <a:prstGeom prst="rect">
            <a:avLst/>
          </a:prstGeom>
          <a:noFill/>
        </p:spPr>
        <p:txBody>
          <a:bodyPr wrap="square">
            <a:spAutoFit/>
          </a:bodyPr>
          <a:lstStyle/>
          <a:p>
            <a:r>
              <a:rPr lang="en-US" dirty="0"/>
              <a:t>https://www.ewg.org/interactive-maps/pfas_contamination/</a:t>
            </a:r>
          </a:p>
        </p:txBody>
      </p:sp>
    </p:spTree>
    <p:custDataLst>
      <p:tags r:id="rId1"/>
    </p:custDataLst>
    <p:extLst>
      <p:ext uri="{BB962C8B-B14F-4D97-AF65-F5344CB8AC3E}">
        <p14:creationId xmlns:p14="http://schemas.microsoft.com/office/powerpoint/2010/main" val="172312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5899B0-DEA2-4334-A78C-EF9A65D759A9}"/>
              </a:ext>
            </a:extLst>
          </p:cNvPr>
          <p:cNvPicPr>
            <a:picLocks noChangeAspect="1"/>
          </p:cNvPicPr>
          <p:nvPr/>
        </p:nvPicPr>
        <p:blipFill>
          <a:blip r:embed="rId4"/>
          <a:stretch>
            <a:fillRect/>
          </a:stretch>
        </p:blipFill>
        <p:spPr>
          <a:xfrm>
            <a:off x="3139751" y="718814"/>
            <a:ext cx="5576637" cy="3744625"/>
          </a:xfrm>
          <a:prstGeom prst="rect">
            <a:avLst/>
          </a:prstGeom>
        </p:spPr>
      </p:pic>
      <p:sp>
        <p:nvSpPr>
          <p:cNvPr id="9" name="TextBox 8">
            <a:extLst>
              <a:ext uri="{FF2B5EF4-FFF2-40B4-BE49-F238E27FC236}">
                <a16:creationId xmlns:a16="http://schemas.microsoft.com/office/drawing/2014/main" id="{45660898-FFB0-4912-B65A-A760D9DCC773}"/>
              </a:ext>
            </a:extLst>
          </p:cNvPr>
          <p:cNvSpPr txBox="1"/>
          <p:nvPr/>
        </p:nvSpPr>
        <p:spPr>
          <a:xfrm>
            <a:off x="2956249" y="4920639"/>
            <a:ext cx="6279502" cy="646331"/>
          </a:xfrm>
          <a:prstGeom prst="rect">
            <a:avLst/>
          </a:prstGeom>
          <a:noFill/>
        </p:spPr>
        <p:txBody>
          <a:bodyPr wrap="square">
            <a:spAutoFit/>
          </a:bodyPr>
          <a:lstStyle/>
          <a:p>
            <a:r>
              <a:rPr lang="en-US" dirty="0"/>
              <a:t>https://www.pennlive.com/news/2021/02/pa-american-water-sues-manufacturer-of-toxic-pfas-forever-chemicals.html</a:t>
            </a:r>
          </a:p>
        </p:txBody>
      </p:sp>
    </p:spTree>
    <p:custDataLst>
      <p:tags r:id="rId1"/>
    </p:custDataLst>
    <p:extLst>
      <p:ext uri="{BB962C8B-B14F-4D97-AF65-F5344CB8AC3E}">
        <p14:creationId xmlns:p14="http://schemas.microsoft.com/office/powerpoint/2010/main" val="4024284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73A19-A0ED-46B6-B7C1-1BA6ABB141D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History of PFAS Analytical methodology</a:t>
            </a:r>
          </a:p>
        </p:txBody>
      </p:sp>
      <p:sp>
        <p:nvSpPr>
          <p:cNvPr id="3" name="Content Placeholder 2">
            <a:extLst>
              <a:ext uri="{FF2B5EF4-FFF2-40B4-BE49-F238E27FC236}">
                <a16:creationId xmlns:a16="http://schemas.microsoft.com/office/drawing/2014/main" id="{05FCEBD0-7B13-4CED-A81E-7AF37328708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EPA 537 (2009)</a:t>
            </a:r>
          </a:p>
          <a:p>
            <a:r>
              <a:rPr lang="en-US" dirty="0"/>
              <a:t>EPA 8327 (2015) - 2021</a:t>
            </a:r>
          </a:p>
          <a:p>
            <a:r>
              <a:rPr lang="en-US" dirty="0"/>
              <a:t>EPA 537.1 (2018)</a:t>
            </a:r>
          </a:p>
          <a:p>
            <a:r>
              <a:rPr lang="en-US" dirty="0"/>
              <a:t>EPA 533 (2020)</a:t>
            </a:r>
          </a:p>
          <a:p>
            <a:r>
              <a:rPr lang="en-US" dirty="0"/>
              <a:t>DOD QSM (2019 for Ver. 5.3) – NOT A METHOD!</a:t>
            </a:r>
          </a:p>
          <a:p>
            <a:endParaRPr lang="en-US" dirty="0"/>
          </a:p>
          <a:p>
            <a:r>
              <a:rPr lang="en-US" dirty="0"/>
              <a:t>No official/promulgated methods for non-DW matrices (NOT TRUE AS OF LAST WEEK!)</a:t>
            </a:r>
          </a:p>
        </p:txBody>
      </p:sp>
    </p:spTree>
    <p:custDataLst>
      <p:tags r:id="rId1"/>
    </p:custDataLst>
    <p:extLst>
      <p:ext uri="{BB962C8B-B14F-4D97-AF65-F5344CB8AC3E}">
        <p14:creationId xmlns:p14="http://schemas.microsoft.com/office/powerpoint/2010/main" val="3644326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73A19-A0ED-46B6-B7C1-1BA6ABB141D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History of PFAS Analytical methodology</a:t>
            </a:r>
          </a:p>
        </p:txBody>
      </p:sp>
      <p:sp>
        <p:nvSpPr>
          <p:cNvPr id="3" name="Content Placeholder 2">
            <a:extLst>
              <a:ext uri="{FF2B5EF4-FFF2-40B4-BE49-F238E27FC236}">
                <a16:creationId xmlns:a16="http://schemas.microsoft.com/office/drawing/2014/main" id="{05FCEBD0-7B13-4CED-A81E-7AF37328708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EPA 537 (Polymer SPE)</a:t>
            </a:r>
          </a:p>
          <a:p>
            <a:r>
              <a:rPr lang="en-US" dirty="0"/>
              <a:t>EPA 537.1 (SDVB SPE only)</a:t>
            </a:r>
          </a:p>
          <a:p>
            <a:r>
              <a:rPr lang="en-US" dirty="0"/>
              <a:t>ASTM D7979/EPA 8327 (DAI)</a:t>
            </a:r>
          </a:p>
          <a:p>
            <a:r>
              <a:rPr lang="en-US" dirty="0"/>
              <a:t>EPA 533 (WAX SPE)</a:t>
            </a:r>
          </a:p>
          <a:p>
            <a:r>
              <a:rPr lang="en-US" b="1" dirty="0"/>
              <a:t>DOD (WAX + GCB)</a:t>
            </a:r>
          </a:p>
          <a:p>
            <a:endParaRPr lang="en-US" dirty="0"/>
          </a:p>
          <a:p>
            <a:r>
              <a:rPr lang="en-US" dirty="0"/>
              <a:t>No official/promulgated methods for non-DW matrices</a:t>
            </a:r>
          </a:p>
        </p:txBody>
      </p:sp>
    </p:spTree>
    <p:custDataLst>
      <p:tags r:id="rId1"/>
    </p:custDataLst>
    <p:extLst>
      <p:ext uri="{BB962C8B-B14F-4D97-AF65-F5344CB8AC3E}">
        <p14:creationId xmlns:p14="http://schemas.microsoft.com/office/powerpoint/2010/main" val="8233441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80D4B084444C47B60256FF5AF26A4A" ma:contentTypeVersion="14" ma:contentTypeDescription="Create a new document." ma:contentTypeScope="" ma:versionID="5b6e228aed2d645680d20cd6fa90b5c9">
  <xsd:schema xmlns:xsd="http://www.w3.org/2001/XMLSchema" xmlns:xs="http://www.w3.org/2001/XMLSchema" xmlns:p="http://schemas.microsoft.com/office/2006/metadata/properties" xmlns:ns3="b80527a0-ecca-4022-b473-ed278443daf8" xmlns:ns4="e58d3b96-807c-4321-915d-9080db17f1dd" targetNamespace="http://schemas.microsoft.com/office/2006/metadata/properties" ma:root="true" ma:fieldsID="9c898abe1bd389502b74efb521b790c1" ns3:_="" ns4:_="">
    <xsd:import namespace="b80527a0-ecca-4022-b473-ed278443daf8"/>
    <xsd:import namespace="e58d3b96-807c-4321-915d-9080db17f1d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0527a0-ecca-4022-b473-ed278443da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8d3b96-807c-4321-915d-9080db17f1d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D91B82-FA76-4B50-93F9-1259F8F3A9BC}">
  <ds:schemaRefs>
    <ds:schemaRef ds:uri="http://schemas.microsoft.com/sharepoint/v3/contenttype/forms"/>
  </ds:schemaRefs>
</ds:datastoreItem>
</file>

<file path=customXml/itemProps2.xml><?xml version="1.0" encoding="utf-8"?>
<ds:datastoreItem xmlns:ds="http://schemas.openxmlformats.org/officeDocument/2006/customXml" ds:itemID="{2F67B0B5-B111-4D40-8ECF-BC8F69F077BB}">
  <ds:schemaRefs>
    <ds:schemaRef ds:uri="http://purl.org/dc/elements/1.1/"/>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schemas.microsoft.com/office/infopath/2007/PartnerControls"/>
    <ds:schemaRef ds:uri="http://purl.org/dc/terms/"/>
    <ds:schemaRef ds:uri="e58d3b96-807c-4321-915d-9080db17f1dd"/>
    <ds:schemaRef ds:uri="b80527a0-ecca-4022-b473-ed278443daf8"/>
    <ds:schemaRef ds:uri="http://www.w3.org/XML/1998/namespace"/>
  </ds:schemaRefs>
</ds:datastoreItem>
</file>

<file path=customXml/itemProps3.xml><?xml version="1.0" encoding="utf-8"?>
<ds:datastoreItem xmlns:ds="http://schemas.openxmlformats.org/officeDocument/2006/customXml" ds:itemID="{CA632021-C24E-4C51-AC4D-E5B022BFED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0527a0-ecca-4022-b473-ed278443daf8"/>
    <ds:schemaRef ds:uri="e58d3b96-807c-4321-915d-9080db17f1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14117</TotalTime>
  <Words>4247</Words>
  <Application>Microsoft Office PowerPoint</Application>
  <PresentationFormat>Widescreen</PresentationFormat>
  <Paragraphs>832</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Lodge, Sam</dc:creator>
  <cp:lastModifiedBy>Sam</cp:lastModifiedBy>
  <cp:revision>65</cp:revision>
  <cp:lastPrinted>2021-08-01T20:20:57Z</cp:lastPrinted>
  <dcterms:created xsi:type="dcterms:W3CDTF">2021-07-02T18:26:50Z</dcterms:created>
  <dcterms:modified xsi:type="dcterms:W3CDTF">2021-08-03T01:58:19Z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37472E8A-1FFD-40A7-9E65-7263967CC08A</vt:lpwstr>
  </property>
  <property fmtid="{D5CDD505-2E9C-101B-9397-08002B2CF9AE}" pid="3" name="ArticulatePath">
    <vt:lpwstr>AUS PFAS_SPE CONSIDERATIONS</vt:lpwstr>
  </property>
  <property fmtid="{D5CDD505-2E9C-101B-9397-08002B2CF9AE}" pid="4" name="ContentTypeId">
    <vt:lpwstr>0x010100B480D4B084444C47B60256FF5AF26A4A</vt:lpwstr>
  </property>
</Properties>
</file>