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71" r:id="rId8"/>
    <p:sldId id="272" r:id="rId9"/>
    <p:sldId id="270" r:id="rId10"/>
    <p:sldId id="261" r:id="rId11"/>
    <p:sldId id="262" r:id="rId12"/>
    <p:sldId id="263" r:id="rId13"/>
    <p:sldId id="273" r:id="rId14"/>
    <p:sldId id="264" r:id="rId15"/>
    <p:sldId id="266" r:id="rId16"/>
    <p:sldId id="265" r:id="rId17"/>
    <p:sldId id="268" r:id="rId18"/>
    <p:sldId id="274" r:id="rId19"/>
    <p:sldId id="275" r:id="rId20"/>
    <p:sldId id="276" r:id="rId21"/>
    <p:sldId id="2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7B9866-985C-46E7-AD69-81168A83A51F}" v="37" dt="2021-07-30T20:53:31.6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7"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leinmaier, Danielle" userId="2de58c7f-3d54-418c-9220-c4210542d355" providerId="ADAL" clId="{2C7B9866-985C-46E7-AD69-81168A83A51F}"/>
    <pc:docChg chg="undo redo custSel addSld modSld sldOrd">
      <pc:chgData name="Kleinmaier, Danielle" userId="2de58c7f-3d54-418c-9220-c4210542d355" providerId="ADAL" clId="{2C7B9866-985C-46E7-AD69-81168A83A51F}" dt="2021-07-30T21:06:37.857" v="11223" actId="1076"/>
      <pc:docMkLst>
        <pc:docMk/>
      </pc:docMkLst>
      <pc:sldChg chg="modSp mod">
        <pc:chgData name="Kleinmaier, Danielle" userId="2de58c7f-3d54-418c-9220-c4210542d355" providerId="ADAL" clId="{2C7B9866-985C-46E7-AD69-81168A83A51F}" dt="2021-07-29T22:19:46.715" v="3260" actId="20577"/>
        <pc:sldMkLst>
          <pc:docMk/>
          <pc:sldMk cId="3973036730" sldId="256"/>
        </pc:sldMkLst>
        <pc:spChg chg="mod">
          <ac:chgData name="Kleinmaier, Danielle" userId="2de58c7f-3d54-418c-9220-c4210542d355" providerId="ADAL" clId="{2C7B9866-985C-46E7-AD69-81168A83A51F}" dt="2021-07-29T22:19:46.715" v="3260" actId="20577"/>
          <ac:spMkLst>
            <pc:docMk/>
            <pc:sldMk cId="3973036730" sldId="256"/>
            <ac:spMk id="17" creationId="{00000000-0000-0000-0000-000000000000}"/>
          </ac:spMkLst>
        </pc:spChg>
        <pc:spChg chg="mod">
          <ac:chgData name="Kleinmaier, Danielle" userId="2de58c7f-3d54-418c-9220-c4210542d355" providerId="ADAL" clId="{2C7B9866-985C-46E7-AD69-81168A83A51F}" dt="2021-07-16T18:33:34.933" v="157" actId="27636"/>
          <ac:spMkLst>
            <pc:docMk/>
            <pc:sldMk cId="3973036730" sldId="256"/>
            <ac:spMk id="18" creationId="{00000000-0000-0000-0000-000000000000}"/>
          </ac:spMkLst>
        </pc:spChg>
      </pc:sldChg>
      <pc:sldChg chg="addSp modSp mod">
        <pc:chgData name="Kleinmaier, Danielle" userId="2de58c7f-3d54-418c-9220-c4210542d355" providerId="ADAL" clId="{2C7B9866-985C-46E7-AD69-81168A83A51F}" dt="2021-07-29T23:17:47.729" v="4195" actId="1076"/>
        <pc:sldMkLst>
          <pc:docMk/>
          <pc:sldMk cId="3325998231" sldId="258"/>
        </pc:sldMkLst>
        <pc:spChg chg="mod">
          <ac:chgData name="Kleinmaier, Danielle" userId="2de58c7f-3d54-418c-9220-c4210542d355" providerId="ADAL" clId="{2C7B9866-985C-46E7-AD69-81168A83A51F}" dt="2021-07-29T22:27:25.860" v="3320" actId="20577"/>
          <ac:spMkLst>
            <pc:docMk/>
            <pc:sldMk cId="3325998231" sldId="258"/>
            <ac:spMk id="2" creationId="{9CF9A974-4417-4C43-B381-D33D9760B06F}"/>
          </ac:spMkLst>
        </pc:spChg>
        <pc:spChg chg="mod">
          <ac:chgData name="Kleinmaier, Danielle" userId="2de58c7f-3d54-418c-9220-c4210542d355" providerId="ADAL" clId="{2C7B9866-985C-46E7-AD69-81168A83A51F}" dt="2021-07-29T23:17:31.853" v="4194" actId="27636"/>
          <ac:spMkLst>
            <pc:docMk/>
            <pc:sldMk cId="3325998231" sldId="258"/>
            <ac:spMk id="3" creationId="{4AC435DB-7AB7-4B21-8FE2-F324DAC4820E}"/>
          </ac:spMkLst>
        </pc:spChg>
        <pc:picChg chg="add mod">
          <ac:chgData name="Kleinmaier, Danielle" userId="2de58c7f-3d54-418c-9220-c4210542d355" providerId="ADAL" clId="{2C7B9866-985C-46E7-AD69-81168A83A51F}" dt="2021-07-29T23:17:47.729" v="4195" actId="1076"/>
          <ac:picMkLst>
            <pc:docMk/>
            <pc:sldMk cId="3325998231" sldId="258"/>
            <ac:picMk id="4" creationId="{A87EDA93-A22D-4413-8D86-E113C553A516}"/>
          </ac:picMkLst>
        </pc:picChg>
      </pc:sldChg>
      <pc:sldChg chg="modSp new mod">
        <pc:chgData name="Kleinmaier, Danielle" userId="2de58c7f-3d54-418c-9220-c4210542d355" providerId="ADAL" clId="{2C7B9866-985C-46E7-AD69-81168A83A51F}" dt="2021-07-30T20:46:22.685" v="11088" actId="1076"/>
        <pc:sldMkLst>
          <pc:docMk/>
          <pc:sldMk cId="2054101829" sldId="259"/>
        </pc:sldMkLst>
        <pc:spChg chg="mod">
          <ac:chgData name="Kleinmaier, Danielle" userId="2de58c7f-3d54-418c-9220-c4210542d355" providerId="ADAL" clId="{2C7B9866-985C-46E7-AD69-81168A83A51F}" dt="2021-07-30T20:46:22.685" v="11088" actId="1076"/>
          <ac:spMkLst>
            <pc:docMk/>
            <pc:sldMk cId="2054101829" sldId="259"/>
            <ac:spMk id="2" creationId="{D8C6D190-4464-48B5-BD85-90B413E83D85}"/>
          </ac:spMkLst>
        </pc:spChg>
        <pc:spChg chg="mod">
          <ac:chgData name="Kleinmaier, Danielle" userId="2de58c7f-3d54-418c-9220-c4210542d355" providerId="ADAL" clId="{2C7B9866-985C-46E7-AD69-81168A83A51F}" dt="2021-07-30T20:46:17.232" v="11087" actId="1076"/>
          <ac:spMkLst>
            <pc:docMk/>
            <pc:sldMk cId="2054101829" sldId="259"/>
            <ac:spMk id="3" creationId="{A79AB56E-CBB4-4114-84DA-7394D1B9D04B}"/>
          </ac:spMkLst>
        </pc:spChg>
      </pc:sldChg>
      <pc:sldChg chg="modSp new mod">
        <pc:chgData name="Kleinmaier, Danielle" userId="2de58c7f-3d54-418c-9220-c4210542d355" providerId="ADAL" clId="{2C7B9866-985C-46E7-AD69-81168A83A51F}" dt="2021-07-30T17:33:48.846" v="6083" actId="20577"/>
        <pc:sldMkLst>
          <pc:docMk/>
          <pc:sldMk cId="3159412340" sldId="260"/>
        </pc:sldMkLst>
        <pc:spChg chg="mod">
          <ac:chgData name="Kleinmaier, Danielle" userId="2de58c7f-3d54-418c-9220-c4210542d355" providerId="ADAL" clId="{2C7B9866-985C-46E7-AD69-81168A83A51F}" dt="2021-07-30T17:33:44.016" v="6077" actId="20577"/>
          <ac:spMkLst>
            <pc:docMk/>
            <pc:sldMk cId="3159412340" sldId="260"/>
            <ac:spMk id="2" creationId="{83CDE31F-9052-49C2-B3FA-BD7C5311011C}"/>
          </ac:spMkLst>
        </pc:spChg>
        <pc:spChg chg="mod">
          <ac:chgData name="Kleinmaier, Danielle" userId="2de58c7f-3d54-418c-9220-c4210542d355" providerId="ADAL" clId="{2C7B9866-985C-46E7-AD69-81168A83A51F}" dt="2021-07-30T17:33:48.846" v="6083" actId="20577"/>
          <ac:spMkLst>
            <pc:docMk/>
            <pc:sldMk cId="3159412340" sldId="260"/>
            <ac:spMk id="3" creationId="{9052C82E-FBBD-4605-93A5-B2B962D7A61B}"/>
          </ac:spMkLst>
        </pc:spChg>
      </pc:sldChg>
      <pc:sldChg chg="modSp new mod">
        <pc:chgData name="Kleinmaier, Danielle" userId="2de58c7f-3d54-418c-9220-c4210542d355" providerId="ADAL" clId="{2C7B9866-985C-46E7-AD69-81168A83A51F}" dt="2021-07-30T17:35:27.503" v="6095" actId="20577"/>
        <pc:sldMkLst>
          <pc:docMk/>
          <pc:sldMk cId="2650398824" sldId="261"/>
        </pc:sldMkLst>
        <pc:spChg chg="mod">
          <ac:chgData name="Kleinmaier, Danielle" userId="2de58c7f-3d54-418c-9220-c4210542d355" providerId="ADAL" clId="{2C7B9866-985C-46E7-AD69-81168A83A51F}" dt="2021-07-29T23:25:42.480" v="4476" actId="20577"/>
          <ac:spMkLst>
            <pc:docMk/>
            <pc:sldMk cId="2650398824" sldId="261"/>
            <ac:spMk id="2" creationId="{665246B3-DBDE-493F-9230-BFFDDF54DC42}"/>
          </ac:spMkLst>
        </pc:spChg>
        <pc:spChg chg="mod">
          <ac:chgData name="Kleinmaier, Danielle" userId="2de58c7f-3d54-418c-9220-c4210542d355" providerId="ADAL" clId="{2C7B9866-985C-46E7-AD69-81168A83A51F}" dt="2021-07-30T17:35:27.503" v="6095" actId="20577"/>
          <ac:spMkLst>
            <pc:docMk/>
            <pc:sldMk cId="2650398824" sldId="261"/>
            <ac:spMk id="3" creationId="{67D11B6C-997C-46E0-899B-8728A917A0F2}"/>
          </ac:spMkLst>
        </pc:spChg>
      </pc:sldChg>
      <pc:sldChg chg="modSp new mod">
        <pc:chgData name="Kleinmaier, Danielle" userId="2de58c7f-3d54-418c-9220-c4210542d355" providerId="ADAL" clId="{2C7B9866-985C-46E7-AD69-81168A83A51F}" dt="2021-07-30T19:40:18.655" v="7437" actId="12"/>
        <pc:sldMkLst>
          <pc:docMk/>
          <pc:sldMk cId="693521559" sldId="262"/>
        </pc:sldMkLst>
        <pc:spChg chg="mod">
          <ac:chgData name="Kleinmaier, Danielle" userId="2de58c7f-3d54-418c-9220-c4210542d355" providerId="ADAL" clId="{2C7B9866-985C-46E7-AD69-81168A83A51F}" dt="2021-07-29T23:25:46.262" v="4480" actId="20577"/>
          <ac:spMkLst>
            <pc:docMk/>
            <pc:sldMk cId="693521559" sldId="262"/>
            <ac:spMk id="2" creationId="{CBF277CA-906B-4158-8D8D-1E1F68335F56}"/>
          </ac:spMkLst>
        </pc:spChg>
        <pc:spChg chg="mod">
          <ac:chgData name="Kleinmaier, Danielle" userId="2de58c7f-3d54-418c-9220-c4210542d355" providerId="ADAL" clId="{2C7B9866-985C-46E7-AD69-81168A83A51F}" dt="2021-07-30T19:40:18.655" v="7437" actId="12"/>
          <ac:spMkLst>
            <pc:docMk/>
            <pc:sldMk cId="693521559" sldId="262"/>
            <ac:spMk id="3" creationId="{322D6D6F-098F-461D-BA7D-8C8CDAFF9253}"/>
          </ac:spMkLst>
        </pc:spChg>
      </pc:sldChg>
      <pc:sldChg chg="modSp new mod">
        <pc:chgData name="Kleinmaier, Danielle" userId="2de58c7f-3d54-418c-9220-c4210542d355" providerId="ADAL" clId="{2C7B9866-985C-46E7-AD69-81168A83A51F}" dt="2021-07-30T20:58:41.529" v="11211" actId="27636"/>
        <pc:sldMkLst>
          <pc:docMk/>
          <pc:sldMk cId="410887066" sldId="263"/>
        </pc:sldMkLst>
        <pc:spChg chg="mod">
          <ac:chgData name="Kleinmaier, Danielle" userId="2de58c7f-3d54-418c-9220-c4210542d355" providerId="ADAL" clId="{2C7B9866-985C-46E7-AD69-81168A83A51F}" dt="2021-07-17T03:24:58.260" v="2195" actId="20577"/>
          <ac:spMkLst>
            <pc:docMk/>
            <pc:sldMk cId="410887066" sldId="263"/>
            <ac:spMk id="2" creationId="{17DD20C5-F002-42B6-A51C-15F2A19D4558}"/>
          </ac:spMkLst>
        </pc:spChg>
        <pc:spChg chg="mod">
          <ac:chgData name="Kleinmaier, Danielle" userId="2de58c7f-3d54-418c-9220-c4210542d355" providerId="ADAL" clId="{2C7B9866-985C-46E7-AD69-81168A83A51F}" dt="2021-07-30T20:58:41.529" v="11211" actId="27636"/>
          <ac:spMkLst>
            <pc:docMk/>
            <pc:sldMk cId="410887066" sldId="263"/>
            <ac:spMk id="3" creationId="{DC1E1A9F-C27D-4F4C-A8E0-D11A35BEFC2B}"/>
          </ac:spMkLst>
        </pc:spChg>
      </pc:sldChg>
      <pc:sldChg chg="addSp modSp new mod">
        <pc:chgData name="Kleinmaier, Danielle" userId="2de58c7f-3d54-418c-9220-c4210542d355" providerId="ADAL" clId="{2C7B9866-985C-46E7-AD69-81168A83A51F}" dt="2021-07-17T04:10:21.053" v="2610" actId="1076"/>
        <pc:sldMkLst>
          <pc:docMk/>
          <pc:sldMk cId="1945710451" sldId="264"/>
        </pc:sldMkLst>
        <pc:spChg chg="mod">
          <ac:chgData name="Kleinmaier, Danielle" userId="2de58c7f-3d54-418c-9220-c4210542d355" providerId="ADAL" clId="{2C7B9866-985C-46E7-AD69-81168A83A51F}" dt="2021-07-17T03:54:14.323" v="2564" actId="20577"/>
          <ac:spMkLst>
            <pc:docMk/>
            <pc:sldMk cId="1945710451" sldId="264"/>
            <ac:spMk id="2" creationId="{7E7979E5-13BE-44F8-8F4B-1258B5940DBE}"/>
          </ac:spMkLst>
        </pc:spChg>
        <pc:graphicFrameChg chg="add mod">
          <ac:chgData name="Kleinmaier, Danielle" userId="2de58c7f-3d54-418c-9220-c4210542d355" providerId="ADAL" clId="{2C7B9866-985C-46E7-AD69-81168A83A51F}" dt="2021-07-17T04:10:21.053" v="2610" actId="1076"/>
          <ac:graphicFrameMkLst>
            <pc:docMk/>
            <pc:sldMk cId="1945710451" sldId="264"/>
            <ac:graphicFrameMk id="3" creationId="{742789A2-FEB3-4641-9E36-FF5F191134B2}"/>
          </ac:graphicFrameMkLst>
        </pc:graphicFrameChg>
      </pc:sldChg>
      <pc:sldChg chg="addSp delSp modSp new mod">
        <pc:chgData name="Kleinmaier, Danielle" userId="2de58c7f-3d54-418c-9220-c4210542d355" providerId="ADAL" clId="{2C7B9866-985C-46E7-AD69-81168A83A51F}" dt="2021-07-17T04:54:57.948" v="3080" actId="1076"/>
        <pc:sldMkLst>
          <pc:docMk/>
          <pc:sldMk cId="2366705285" sldId="265"/>
        </pc:sldMkLst>
        <pc:spChg chg="mod">
          <ac:chgData name="Kleinmaier, Danielle" userId="2de58c7f-3d54-418c-9220-c4210542d355" providerId="ADAL" clId="{2C7B9866-985C-46E7-AD69-81168A83A51F}" dt="2021-07-17T03:58:51.996" v="2591" actId="20577"/>
          <ac:spMkLst>
            <pc:docMk/>
            <pc:sldMk cId="2366705285" sldId="265"/>
            <ac:spMk id="2" creationId="{92B3EC29-7538-41C5-8B94-E9A1806496E7}"/>
          </ac:spMkLst>
        </pc:spChg>
        <pc:spChg chg="add del mod">
          <ac:chgData name="Kleinmaier, Danielle" userId="2de58c7f-3d54-418c-9220-c4210542d355" providerId="ADAL" clId="{2C7B9866-985C-46E7-AD69-81168A83A51F}" dt="2021-07-17T04:54:15.053" v="3063" actId="478"/>
          <ac:spMkLst>
            <pc:docMk/>
            <pc:sldMk cId="2366705285" sldId="265"/>
            <ac:spMk id="4" creationId="{BFF82FC4-BDD7-49AB-8412-C2909AB93678}"/>
          </ac:spMkLst>
        </pc:spChg>
        <pc:spChg chg="add mod">
          <ac:chgData name="Kleinmaier, Danielle" userId="2de58c7f-3d54-418c-9220-c4210542d355" providerId="ADAL" clId="{2C7B9866-985C-46E7-AD69-81168A83A51F}" dt="2021-07-17T04:54:57.948" v="3080" actId="1076"/>
          <ac:spMkLst>
            <pc:docMk/>
            <pc:sldMk cId="2366705285" sldId="265"/>
            <ac:spMk id="5" creationId="{74C15934-F1F8-4ED3-B6ED-F6D32C5CE251}"/>
          </ac:spMkLst>
        </pc:spChg>
        <pc:graphicFrameChg chg="add mod">
          <ac:chgData name="Kleinmaier, Danielle" userId="2de58c7f-3d54-418c-9220-c4210542d355" providerId="ADAL" clId="{2C7B9866-985C-46E7-AD69-81168A83A51F}" dt="2021-07-17T04:44:58.739" v="3058" actId="20577"/>
          <ac:graphicFrameMkLst>
            <pc:docMk/>
            <pc:sldMk cId="2366705285" sldId="265"/>
            <ac:graphicFrameMk id="3" creationId="{2C81DF0C-31F4-43CD-91ED-1ED3E96A656B}"/>
          </ac:graphicFrameMkLst>
        </pc:graphicFrameChg>
      </pc:sldChg>
      <pc:sldChg chg="addSp delSp modSp new mod ord">
        <pc:chgData name="Kleinmaier, Danielle" userId="2de58c7f-3d54-418c-9220-c4210542d355" providerId="ADAL" clId="{2C7B9866-985C-46E7-AD69-81168A83A51F}" dt="2021-07-17T04:53:43.718" v="3060" actId="1076"/>
        <pc:sldMkLst>
          <pc:docMk/>
          <pc:sldMk cId="2895870278" sldId="266"/>
        </pc:sldMkLst>
        <pc:spChg chg="del">
          <ac:chgData name="Kleinmaier, Danielle" userId="2de58c7f-3d54-418c-9220-c4210542d355" providerId="ADAL" clId="{2C7B9866-985C-46E7-AD69-81168A83A51F}" dt="2021-07-17T04:27:02.726" v="2985"/>
          <ac:spMkLst>
            <pc:docMk/>
            <pc:sldMk cId="2895870278" sldId="266"/>
            <ac:spMk id="2" creationId="{72E9FEA1-FB1A-4841-8873-25D5D9FAC52A}"/>
          </ac:spMkLst>
        </pc:spChg>
        <pc:spChg chg="del">
          <ac:chgData name="Kleinmaier, Danielle" userId="2de58c7f-3d54-418c-9220-c4210542d355" providerId="ADAL" clId="{2C7B9866-985C-46E7-AD69-81168A83A51F}" dt="2021-07-17T04:27:02.726" v="2985"/>
          <ac:spMkLst>
            <pc:docMk/>
            <pc:sldMk cId="2895870278" sldId="266"/>
            <ac:spMk id="3" creationId="{CA7E811F-FF89-4A11-A51C-6285B4A79E86}"/>
          </ac:spMkLst>
        </pc:spChg>
        <pc:spChg chg="add mod">
          <ac:chgData name="Kleinmaier, Danielle" userId="2de58c7f-3d54-418c-9220-c4210542d355" providerId="ADAL" clId="{2C7B9866-985C-46E7-AD69-81168A83A51F}" dt="2021-07-17T04:35:49.934" v="3011" actId="20577"/>
          <ac:spMkLst>
            <pc:docMk/>
            <pc:sldMk cId="2895870278" sldId="266"/>
            <ac:spMk id="4" creationId="{DA296478-9C06-4334-8420-48B000B64976}"/>
          </ac:spMkLst>
        </pc:spChg>
        <pc:spChg chg="add mod">
          <ac:chgData name="Kleinmaier, Danielle" userId="2de58c7f-3d54-418c-9220-c4210542d355" providerId="ADAL" clId="{2C7B9866-985C-46E7-AD69-81168A83A51F}" dt="2021-07-17T04:53:43.718" v="3060" actId="1076"/>
          <ac:spMkLst>
            <pc:docMk/>
            <pc:sldMk cId="2895870278" sldId="266"/>
            <ac:spMk id="7" creationId="{BFF82FC4-BDD7-49AB-8412-C2909AB93678}"/>
          </ac:spMkLst>
        </pc:spChg>
        <pc:graphicFrameChg chg="add del mod">
          <ac:chgData name="Kleinmaier, Danielle" userId="2de58c7f-3d54-418c-9220-c4210542d355" providerId="ADAL" clId="{2C7B9866-985C-46E7-AD69-81168A83A51F}" dt="2021-07-17T04:38:07.402" v="3023" actId="478"/>
          <ac:graphicFrameMkLst>
            <pc:docMk/>
            <pc:sldMk cId="2895870278" sldId="266"/>
            <ac:graphicFrameMk id="5" creationId="{7CC88584-033D-4C61-B1DF-7D7D542BBA0E}"/>
          </ac:graphicFrameMkLst>
        </pc:graphicFrameChg>
        <pc:graphicFrameChg chg="add mod">
          <ac:chgData name="Kleinmaier, Danielle" userId="2de58c7f-3d54-418c-9220-c4210542d355" providerId="ADAL" clId="{2C7B9866-985C-46E7-AD69-81168A83A51F}" dt="2021-07-17T04:40:27.397" v="3033" actId="1076"/>
          <ac:graphicFrameMkLst>
            <pc:docMk/>
            <pc:sldMk cId="2895870278" sldId="266"/>
            <ac:graphicFrameMk id="6" creationId="{7CC88584-033D-4C61-B1DF-7D7D542BBA0E}"/>
          </ac:graphicFrameMkLst>
        </pc:graphicFrameChg>
      </pc:sldChg>
      <pc:sldChg chg="modSp new mod">
        <pc:chgData name="Kleinmaier, Danielle" userId="2de58c7f-3d54-418c-9220-c4210542d355" providerId="ADAL" clId="{2C7B9866-985C-46E7-AD69-81168A83A51F}" dt="2021-07-30T20:52:56.966" v="11113" actId="20577"/>
        <pc:sldMkLst>
          <pc:docMk/>
          <pc:sldMk cId="3214210875" sldId="267"/>
        </pc:sldMkLst>
        <pc:spChg chg="mod">
          <ac:chgData name="Kleinmaier, Danielle" userId="2de58c7f-3d54-418c-9220-c4210542d355" providerId="ADAL" clId="{2C7B9866-985C-46E7-AD69-81168A83A51F}" dt="2021-07-30T20:52:56.966" v="11113" actId="20577"/>
          <ac:spMkLst>
            <pc:docMk/>
            <pc:sldMk cId="3214210875" sldId="267"/>
            <ac:spMk id="2" creationId="{4D948CAF-6CCB-492B-B6A0-7C1C1C6A6CC3}"/>
          </ac:spMkLst>
        </pc:spChg>
        <pc:spChg chg="mod">
          <ac:chgData name="Kleinmaier, Danielle" userId="2de58c7f-3d54-418c-9220-c4210542d355" providerId="ADAL" clId="{2C7B9866-985C-46E7-AD69-81168A83A51F}" dt="2021-07-29T18:19:44.170" v="3229" actId="20577"/>
          <ac:spMkLst>
            <pc:docMk/>
            <pc:sldMk cId="3214210875" sldId="267"/>
            <ac:spMk id="3" creationId="{EF3ABBF2-6AF8-469A-A84A-0DF3FF211753}"/>
          </ac:spMkLst>
        </pc:spChg>
      </pc:sldChg>
      <pc:sldChg chg="modSp new mod">
        <pc:chgData name="Kleinmaier, Danielle" userId="2de58c7f-3d54-418c-9220-c4210542d355" providerId="ADAL" clId="{2C7B9866-985C-46E7-AD69-81168A83A51F}" dt="2021-07-30T20:43:28.001" v="11040" actId="20577"/>
        <pc:sldMkLst>
          <pc:docMk/>
          <pc:sldMk cId="1251942084" sldId="268"/>
        </pc:sldMkLst>
        <pc:spChg chg="mod">
          <ac:chgData name="Kleinmaier, Danielle" userId="2de58c7f-3d54-418c-9220-c4210542d355" providerId="ADAL" clId="{2C7B9866-985C-46E7-AD69-81168A83A51F}" dt="2021-07-30T17:46:19.608" v="6321" actId="5793"/>
          <ac:spMkLst>
            <pc:docMk/>
            <pc:sldMk cId="1251942084" sldId="268"/>
            <ac:spMk id="2" creationId="{BDB421DD-85AD-41AD-AECE-776C3C75AF77}"/>
          </ac:spMkLst>
        </pc:spChg>
        <pc:spChg chg="mod">
          <ac:chgData name="Kleinmaier, Danielle" userId="2de58c7f-3d54-418c-9220-c4210542d355" providerId="ADAL" clId="{2C7B9866-985C-46E7-AD69-81168A83A51F}" dt="2021-07-30T20:43:28.001" v="11040" actId="20577"/>
          <ac:spMkLst>
            <pc:docMk/>
            <pc:sldMk cId="1251942084" sldId="268"/>
            <ac:spMk id="3" creationId="{679BA744-F074-402F-AB9D-0D71CA323D52}"/>
          </ac:spMkLst>
        </pc:spChg>
      </pc:sldChg>
      <pc:sldChg chg="addSp delSp modSp new mod ord">
        <pc:chgData name="Kleinmaier, Danielle" userId="2de58c7f-3d54-418c-9220-c4210542d355" providerId="ADAL" clId="{2C7B9866-985C-46E7-AD69-81168A83A51F}" dt="2021-07-30T17:08:37.997" v="5677"/>
        <pc:sldMkLst>
          <pc:docMk/>
          <pc:sldMk cId="1593965072" sldId="269"/>
        </pc:sldMkLst>
        <pc:spChg chg="mod">
          <ac:chgData name="Kleinmaier, Danielle" userId="2de58c7f-3d54-418c-9220-c4210542d355" providerId="ADAL" clId="{2C7B9866-985C-46E7-AD69-81168A83A51F}" dt="2021-07-29T23:07:15.829" v="4136" actId="20577"/>
          <ac:spMkLst>
            <pc:docMk/>
            <pc:sldMk cId="1593965072" sldId="269"/>
            <ac:spMk id="2" creationId="{6C3E7AD8-4E1D-4BCD-A62E-C57708288BE2}"/>
          </ac:spMkLst>
        </pc:spChg>
        <pc:spChg chg="del mod">
          <ac:chgData name="Kleinmaier, Danielle" userId="2de58c7f-3d54-418c-9220-c4210542d355" providerId="ADAL" clId="{2C7B9866-985C-46E7-AD69-81168A83A51F}" dt="2021-07-29T22:59:48.619" v="3924" actId="478"/>
          <ac:spMkLst>
            <pc:docMk/>
            <pc:sldMk cId="1593965072" sldId="269"/>
            <ac:spMk id="3" creationId="{F871A99A-5E0C-43A9-8528-AD72EAB2B129}"/>
          </ac:spMkLst>
        </pc:spChg>
        <pc:graphicFrameChg chg="add del mod">
          <ac:chgData name="Kleinmaier, Danielle" userId="2de58c7f-3d54-418c-9220-c4210542d355" providerId="ADAL" clId="{2C7B9866-985C-46E7-AD69-81168A83A51F}" dt="2021-07-29T22:59:58.284" v="3928"/>
          <ac:graphicFrameMkLst>
            <pc:docMk/>
            <pc:sldMk cId="1593965072" sldId="269"/>
            <ac:graphicFrameMk id="4" creationId="{C78C47CB-61A2-4D7A-BBB0-5D2CF008ABE5}"/>
          </ac:graphicFrameMkLst>
        </pc:graphicFrameChg>
        <pc:graphicFrameChg chg="add del mod">
          <ac:chgData name="Kleinmaier, Danielle" userId="2de58c7f-3d54-418c-9220-c4210542d355" providerId="ADAL" clId="{2C7B9866-985C-46E7-AD69-81168A83A51F}" dt="2021-07-29T23:00:07.424" v="3932"/>
          <ac:graphicFrameMkLst>
            <pc:docMk/>
            <pc:sldMk cId="1593965072" sldId="269"/>
            <ac:graphicFrameMk id="5" creationId="{3B85791A-235E-434F-B74A-D627A985B45A}"/>
          </ac:graphicFrameMkLst>
        </pc:graphicFrameChg>
        <pc:graphicFrameChg chg="add mod modGraphic">
          <ac:chgData name="Kleinmaier, Danielle" userId="2de58c7f-3d54-418c-9220-c4210542d355" providerId="ADAL" clId="{2C7B9866-985C-46E7-AD69-81168A83A51F}" dt="2021-07-29T23:12:48.520" v="4174" actId="20577"/>
          <ac:graphicFrameMkLst>
            <pc:docMk/>
            <pc:sldMk cId="1593965072" sldId="269"/>
            <ac:graphicFrameMk id="6" creationId="{31ED4FF0-AE72-440B-967C-FAF9DB977968}"/>
          </ac:graphicFrameMkLst>
        </pc:graphicFrameChg>
      </pc:sldChg>
      <pc:sldChg chg="modSp new mod">
        <pc:chgData name="Kleinmaier, Danielle" userId="2de58c7f-3d54-418c-9220-c4210542d355" providerId="ADAL" clId="{2C7B9866-985C-46E7-AD69-81168A83A51F}" dt="2021-07-30T17:35:03.240" v="6087" actId="20577"/>
        <pc:sldMkLst>
          <pc:docMk/>
          <pc:sldMk cId="4159380106" sldId="270"/>
        </pc:sldMkLst>
        <pc:spChg chg="mod">
          <ac:chgData name="Kleinmaier, Danielle" userId="2de58c7f-3d54-418c-9220-c4210542d355" providerId="ADAL" clId="{2C7B9866-985C-46E7-AD69-81168A83A51F}" dt="2021-07-30T17:20:01.439" v="5814" actId="20577"/>
          <ac:spMkLst>
            <pc:docMk/>
            <pc:sldMk cId="4159380106" sldId="270"/>
            <ac:spMk id="2" creationId="{C480F285-A827-44B1-A1D7-289D4529B3E5}"/>
          </ac:spMkLst>
        </pc:spChg>
        <pc:spChg chg="mod">
          <ac:chgData name="Kleinmaier, Danielle" userId="2de58c7f-3d54-418c-9220-c4210542d355" providerId="ADAL" clId="{2C7B9866-985C-46E7-AD69-81168A83A51F}" dt="2021-07-30T17:35:03.240" v="6087" actId="20577"/>
          <ac:spMkLst>
            <pc:docMk/>
            <pc:sldMk cId="4159380106" sldId="270"/>
            <ac:spMk id="3" creationId="{CF559D4C-C38A-4D8C-A643-3F78E4247C38}"/>
          </ac:spMkLst>
        </pc:spChg>
      </pc:sldChg>
      <pc:sldChg chg="addSp delSp modSp new mod">
        <pc:chgData name="Kleinmaier, Danielle" userId="2de58c7f-3d54-418c-9220-c4210542d355" providerId="ADAL" clId="{2C7B9866-985C-46E7-AD69-81168A83A51F}" dt="2021-07-30T18:52:09.433" v="6752" actId="20577"/>
        <pc:sldMkLst>
          <pc:docMk/>
          <pc:sldMk cId="3126355487" sldId="271"/>
        </pc:sldMkLst>
        <pc:spChg chg="del">
          <ac:chgData name="Kleinmaier, Danielle" userId="2de58c7f-3d54-418c-9220-c4210542d355" providerId="ADAL" clId="{2C7B9866-985C-46E7-AD69-81168A83A51F}" dt="2021-07-30T16:28:13.570" v="4776"/>
          <ac:spMkLst>
            <pc:docMk/>
            <pc:sldMk cId="3126355487" sldId="271"/>
            <ac:spMk id="2" creationId="{B12CD7DE-FDC1-457E-9469-DBA541E5B044}"/>
          </ac:spMkLst>
        </pc:spChg>
        <pc:spChg chg="del">
          <ac:chgData name="Kleinmaier, Danielle" userId="2de58c7f-3d54-418c-9220-c4210542d355" providerId="ADAL" clId="{2C7B9866-985C-46E7-AD69-81168A83A51F}" dt="2021-07-30T16:28:13.570" v="4776"/>
          <ac:spMkLst>
            <pc:docMk/>
            <pc:sldMk cId="3126355487" sldId="271"/>
            <ac:spMk id="3" creationId="{3610F11C-1203-4B68-AA79-38E86C127C65}"/>
          </ac:spMkLst>
        </pc:spChg>
        <pc:spChg chg="del">
          <ac:chgData name="Kleinmaier, Danielle" userId="2de58c7f-3d54-418c-9220-c4210542d355" providerId="ADAL" clId="{2C7B9866-985C-46E7-AD69-81168A83A51F}" dt="2021-07-30T16:28:13.570" v="4776"/>
          <ac:spMkLst>
            <pc:docMk/>
            <pc:sldMk cId="3126355487" sldId="271"/>
            <ac:spMk id="4" creationId="{A36E02A7-F15C-4A60-8CAE-7C62059FE0A4}"/>
          </ac:spMkLst>
        </pc:spChg>
        <pc:spChg chg="add mod">
          <ac:chgData name="Kleinmaier, Danielle" userId="2de58c7f-3d54-418c-9220-c4210542d355" providerId="ADAL" clId="{2C7B9866-985C-46E7-AD69-81168A83A51F}" dt="2021-07-30T16:32:11.142" v="5190" actId="20577"/>
          <ac:spMkLst>
            <pc:docMk/>
            <pc:sldMk cId="3126355487" sldId="271"/>
            <ac:spMk id="5" creationId="{003E1FF5-B2B2-46D2-8B08-D054A218F253}"/>
          </ac:spMkLst>
        </pc:spChg>
        <pc:spChg chg="add mod">
          <ac:chgData name="Kleinmaier, Danielle" userId="2de58c7f-3d54-418c-9220-c4210542d355" providerId="ADAL" clId="{2C7B9866-985C-46E7-AD69-81168A83A51F}" dt="2021-07-30T18:52:03.838" v="6748" actId="20577"/>
          <ac:spMkLst>
            <pc:docMk/>
            <pc:sldMk cId="3126355487" sldId="271"/>
            <ac:spMk id="6" creationId="{8441FB8E-1D44-4019-8A16-AF1C79105784}"/>
          </ac:spMkLst>
        </pc:spChg>
        <pc:spChg chg="add mod">
          <ac:chgData name="Kleinmaier, Danielle" userId="2de58c7f-3d54-418c-9220-c4210542d355" providerId="ADAL" clId="{2C7B9866-985C-46E7-AD69-81168A83A51F}" dt="2021-07-30T17:17:23.739" v="5741" actId="20577"/>
          <ac:spMkLst>
            <pc:docMk/>
            <pc:sldMk cId="3126355487" sldId="271"/>
            <ac:spMk id="7" creationId="{A51B20C8-A3EA-4454-BEE8-F25034056309}"/>
          </ac:spMkLst>
        </pc:spChg>
        <pc:spChg chg="add mod">
          <ac:chgData name="Kleinmaier, Danielle" userId="2de58c7f-3d54-418c-9220-c4210542d355" providerId="ADAL" clId="{2C7B9866-985C-46E7-AD69-81168A83A51F}" dt="2021-07-30T18:52:09.433" v="6752" actId="20577"/>
          <ac:spMkLst>
            <pc:docMk/>
            <pc:sldMk cId="3126355487" sldId="271"/>
            <ac:spMk id="8" creationId="{1464A560-4A7C-44C6-9685-4B5CF28A66B8}"/>
          </ac:spMkLst>
        </pc:spChg>
        <pc:spChg chg="add mod">
          <ac:chgData name="Kleinmaier, Danielle" userId="2de58c7f-3d54-418c-9220-c4210542d355" providerId="ADAL" clId="{2C7B9866-985C-46E7-AD69-81168A83A51F}" dt="2021-07-30T17:17:35.525" v="5772" actId="20577"/>
          <ac:spMkLst>
            <pc:docMk/>
            <pc:sldMk cId="3126355487" sldId="271"/>
            <ac:spMk id="9" creationId="{A49A98D4-8112-4AFF-937B-7F09063D50B4}"/>
          </ac:spMkLst>
        </pc:spChg>
      </pc:sldChg>
      <pc:sldChg chg="addSp modSp new mod">
        <pc:chgData name="Kleinmaier, Danielle" userId="2de58c7f-3d54-418c-9220-c4210542d355" providerId="ADAL" clId="{2C7B9866-985C-46E7-AD69-81168A83A51F}" dt="2021-07-30T21:05:08.722" v="11213" actId="1076"/>
        <pc:sldMkLst>
          <pc:docMk/>
          <pc:sldMk cId="1139117568" sldId="272"/>
        </pc:sldMkLst>
        <pc:spChg chg="mod">
          <ac:chgData name="Kleinmaier, Danielle" userId="2de58c7f-3d54-418c-9220-c4210542d355" providerId="ADAL" clId="{2C7B9866-985C-46E7-AD69-81168A83A51F}" dt="2021-07-30T16:44:02.458" v="5483" actId="20577"/>
          <ac:spMkLst>
            <pc:docMk/>
            <pc:sldMk cId="1139117568" sldId="272"/>
            <ac:spMk id="2" creationId="{E6D7769C-B375-41F6-8C17-355A6AD05B72}"/>
          </ac:spMkLst>
        </pc:spChg>
        <pc:spChg chg="mod">
          <ac:chgData name="Kleinmaier, Danielle" userId="2de58c7f-3d54-418c-9220-c4210542d355" providerId="ADAL" clId="{2C7B9866-985C-46E7-AD69-81168A83A51F}" dt="2021-07-30T20:01:56.784" v="7952" actId="20577"/>
          <ac:spMkLst>
            <pc:docMk/>
            <pc:sldMk cId="1139117568" sldId="272"/>
            <ac:spMk id="3" creationId="{1143665E-B28B-4FA9-8BE6-BF05E7DD6094}"/>
          </ac:spMkLst>
        </pc:spChg>
        <pc:picChg chg="add mod">
          <ac:chgData name="Kleinmaier, Danielle" userId="2de58c7f-3d54-418c-9220-c4210542d355" providerId="ADAL" clId="{2C7B9866-985C-46E7-AD69-81168A83A51F}" dt="2021-07-30T21:05:08.722" v="11213" actId="1076"/>
          <ac:picMkLst>
            <pc:docMk/>
            <pc:sldMk cId="1139117568" sldId="272"/>
            <ac:picMk id="4" creationId="{4655BAD0-011C-4CF0-828C-339C7EE8063E}"/>
          </ac:picMkLst>
        </pc:picChg>
      </pc:sldChg>
      <pc:sldChg chg="addSp delSp modSp new mod">
        <pc:chgData name="Kleinmaier, Danielle" userId="2de58c7f-3d54-418c-9220-c4210542d355" providerId="ADAL" clId="{2C7B9866-985C-46E7-AD69-81168A83A51F}" dt="2021-07-30T21:06:37.857" v="11223" actId="1076"/>
        <pc:sldMkLst>
          <pc:docMk/>
          <pc:sldMk cId="1036491614" sldId="273"/>
        </pc:sldMkLst>
        <pc:spChg chg="del">
          <ac:chgData name="Kleinmaier, Danielle" userId="2de58c7f-3d54-418c-9220-c4210542d355" providerId="ADAL" clId="{2C7B9866-985C-46E7-AD69-81168A83A51F}" dt="2021-07-30T18:50:53.480" v="6609"/>
          <ac:spMkLst>
            <pc:docMk/>
            <pc:sldMk cId="1036491614" sldId="273"/>
            <ac:spMk id="2" creationId="{EEA7DD36-24F3-4A8F-A19F-29FB642F5FA9}"/>
          </ac:spMkLst>
        </pc:spChg>
        <pc:spChg chg="del">
          <ac:chgData name="Kleinmaier, Danielle" userId="2de58c7f-3d54-418c-9220-c4210542d355" providerId="ADAL" clId="{2C7B9866-985C-46E7-AD69-81168A83A51F}" dt="2021-07-30T18:50:53.480" v="6609"/>
          <ac:spMkLst>
            <pc:docMk/>
            <pc:sldMk cId="1036491614" sldId="273"/>
            <ac:spMk id="3" creationId="{96186EEF-57A5-4787-8133-7F98B084F357}"/>
          </ac:spMkLst>
        </pc:spChg>
        <pc:spChg chg="add del mod">
          <ac:chgData name="Kleinmaier, Danielle" userId="2de58c7f-3d54-418c-9220-c4210542d355" providerId="ADAL" clId="{2C7B9866-985C-46E7-AD69-81168A83A51F}" dt="2021-07-30T18:59:29.167" v="6841"/>
          <ac:spMkLst>
            <pc:docMk/>
            <pc:sldMk cId="1036491614" sldId="273"/>
            <ac:spMk id="4" creationId="{3A778E80-1FDC-4485-A611-A56D20A5FBA2}"/>
          </ac:spMkLst>
        </pc:spChg>
        <pc:spChg chg="add del mod">
          <ac:chgData name="Kleinmaier, Danielle" userId="2de58c7f-3d54-418c-9220-c4210542d355" providerId="ADAL" clId="{2C7B9866-985C-46E7-AD69-81168A83A51F}" dt="2021-07-30T18:59:29.167" v="6841"/>
          <ac:spMkLst>
            <pc:docMk/>
            <pc:sldMk cId="1036491614" sldId="273"/>
            <ac:spMk id="5" creationId="{E98F6193-3639-4EEE-9EEA-324D1184A2DF}"/>
          </ac:spMkLst>
        </pc:spChg>
        <pc:spChg chg="add del mod">
          <ac:chgData name="Kleinmaier, Danielle" userId="2de58c7f-3d54-418c-9220-c4210542d355" providerId="ADAL" clId="{2C7B9866-985C-46E7-AD69-81168A83A51F}" dt="2021-07-30T18:59:29.167" v="6841"/>
          <ac:spMkLst>
            <pc:docMk/>
            <pc:sldMk cId="1036491614" sldId="273"/>
            <ac:spMk id="6" creationId="{E1CFDE9F-E372-4A6D-8E5E-105AE146FA2A}"/>
          </ac:spMkLst>
        </pc:spChg>
        <pc:spChg chg="add del mod">
          <ac:chgData name="Kleinmaier, Danielle" userId="2de58c7f-3d54-418c-9220-c4210542d355" providerId="ADAL" clId="{2C7B9866-985C-46E7-AD69-81168A83A51F}" dt="2021-07-30T18:59:29.167" v="6841"/>
          <ac:spMkLst>
            <pc:docMk/>
            <pc:sldMk cId="1036491614" sldId="273"/>
            <ac:spMk id="7" creationId="{4476F6F4-5798-4026-A598-82A763F73A44}"/>
          </ac:spMkLst>
        </pc:spChg>
        <pc:spChg chg="add del mod">
          <ac:chgData name="Kleinmaier, Danielle" userId="2de58c7f-3d54-418c-9220-c4210542d355" providerId="ADAL" clId="{2C7B9866-985C-46E7-AD69-81168A83A51F}" dt="2021-07-30T18:59:29.167" v="6841"/>
          <ac:spMkLst>
            <pc:docMk/>
            <pc:sldMk cId="1036491614" sldId="273"/>
            <ac:spMk id="8" creationId="{58DF5FD6-4EC0-41A7-9680-2E2C4B239878}"/>
          </ac:spMkLst>
        </pc:spChg>
        <pc:spChg chg="add mod">
          <ac:chgData name="Kleinmaier, Danielle" userId="2de58c7f-3d54-418c-9220-c4210542d355" providerId="ADAL" clId="{2C7B9866-985C-46E7-AD69-81168A83A51F}" dt="2021-07-30T18:59:47.520" v="6898" actId="20577"/>
          <ac:spMkLst>
            <pc:docMk/>
            <pc:sldMk cId="1036491614" sldId="273"/>
            <ac:spMk id="9" creationId="{8F06BEE1-65B8-493F-94D6-73FF3CF648EB}"/>
          </ac:spMkLst>
        </pc:spChg>
        <pc:spChg chg="add mod">
          <ac:chgData name="Kleinmaier, Danielle" userId="2de58c7f-3d54-418c-9220-c4210542d355" providerId="ADAL" clId="{2C7B9866-985C-46E7-AD69-81168A83A51F}" dt="2021-07-30T19:15:02.714" v="7113" actId="20577"/>
          <ac:spMkLst>
            <pc:docMk/>
            <pc:sldMk cId="1036491614" sldId="273"/>
            <ac:spMk id="10" creationId="{84BC79CE-9E9C-42E6-9F46-1EE9B2583A45}"/>
          </ac:spMkLst>
        </pc:spChg>
        <pc:graphicFrameChg chg="add del mod modGraphic">
          <ac:chgData name="Kleinmaier, Danielle" userId="2de58c7f-3d54-418c-9220-c4210542d355" providerId="ADAL" clId="{2C7B9866-985C-46E7-AD69-81168A83A51F}" dt="2021-07-30T21:06:37.857" v="11223" actId="1076"/>
          <ac:graphicFrameMkLst>
            <pc:docMk/>
            <pc:sldMk cId="1036491614" sldId="273"/>
            <ac:graphicFrameMk id="11" creationId="{F4503C8F-5C9D-480C-9416-A4A2478D11BF}"/>
          </ac:graphicFrameMkLst>
        </pc:graphicFrameChg>
      </pc:sldChg>
      <pc:sldChg chg="addSp delSp modSp new mod">
        <pc:chgData name="Kleinmaier, Danielle" userId="2de58c7f-3d54-418c-9220-c4210542d355" providerId="ADAL" clId="{2C7B9866-985C-46E7-AD69-81168A83A51F}" dt="2021-07-30T20:21:34.640" v="9739" actId="1076"/>
        <pc:sldMkLst>
          <pc:docMk/>
          <pc:sldMk cId="2763980905" sldId="274"/>
        </pc:sldMkLst>
        <pc:spChg chg="mod">
          <ac:chgData name="Kleinmaier, Danielle" userId="2de58c7f-3d54-418c-9220-c4210542d355" providerId="ADAL" clId="{2C7B9866-985C-46E7-AD69-81168A83A51F}" dt="2021-07-30T20:09:13.317" v="8069" actId="20577"/>
          <ac:spMkLst>
            <pc:docMk/>
            <pc:sldMk cId="2763980905" sldId="274"/>
            <ac:spMk id="2" creationId="{B004B53A-0B37-4CE0-90B0-1A34E8794116}"/>
          </ac:spMkLst>
        </pc:spChg>
        <pc:spChg chg="add del">
          <ac:chgData name="Kleinmaier, Danielle" userId="2de58c7f-3d54-418c-9220-c4210542d355" providerId="ADAL" clId="{2C7B9866-985C-46E7-AD69-81168A83A51F}" dt="2021-07-30T19:46:30.878" v="7646"/>
          <ac:spMkLst>
            <pc:docMk/>
            <pc:sldMk cId="2763980905" sldId="274"/>
            <ac:spMk id="3" creationId="{07B4DE04-08C1-4AE2-8A09-01D1A4CCA968}"/>
          </ac:spMkLst>
        </pc:spChg>
        <pc:spChg chg="add mod">
          <ac:chgData name="Kleinmaier, Danielle" userId="2de58c7f-3d54-418c-9220-c4210542d355" providerId="ADAL" clId="{2C7B9866-985C-46E7-AD69-81168A83A51F}" dt="2021-07-30T20:21:34.640" v="9739" actId="1076"/>
          <ac:spMkLst>
            <pc:docMk/>
            <pc:sldMk cId="2763980905" sldId="274"/>
            <ac:spMk id="5" creationId="{4D8109CB-B130-4C3F-A960-B03CF94A4FAD}"/>
          </ac:spMkLst>
        </pc:spChg>
        <pc:spChg chg="add mod">
          <ac:chgData name="Kleinmaier, Danielle" userId="2de58c7f-3d54-418c-9220-c4210542d355" providerId="ADAL" clId="{2C7B9866-985C-46E7-AD69-81168A83A51F}" dt="2021-07-30T20:21:10.536" v="9737" actId="20577"/>
          <ac:spMkLst>
            <pc:docMk/>
            <pc:sldMk cId="2763980905" sldId="274"/>
            <ac:spMk id="6" creationId="{11F079AC-7646-4240-B67D-0E9BF5FE422C}"/>
          </ac:spMkLst>
        </pc:spChg>
        <pc:graphicFrameChg chg="add del mod modGraphic">
          <ac:chgData name="Kleinmaier, Danielle" userId="2de58c7f-3d54-418c-9220-c4210542d355" providerId="ADAL" clId="{2C7B9866-985C-46E7-AD69-81168A83A51F}" dt="2021-07-30T20:21:24.626" v="9738" actId="1076"/>
          <ac:graphicFrameMkLst>
            <pc:docMk/>
            <pc:sldMk cId="2763980905" sldId="274"/>
            <ac:graphicFrameMk id="4" creationId="{1A9F92BF-49BC-4585-97AB-B8AA81E95917}"/>
          </ac:graphicFrameMkLst>
        </pc:graphicFrameChg>
      </pc:sldChg>
      <pc:sldChg chg="modSp new mod">
        <pc:chgData name="Kleinmaier, Danielle" userId="2de58c7f-3d54-418c-9220-c4210542d355" providerId="ADAL" clId="{2C7B9866-985C-46E7-AD69-81168A83A51F}" dt="2021-07-30T20:52:17.267" v="11106" actId="20577"/>
        <pc:sldMkLst>
          <pc:docMk/>
          <pc:sldMk cId="2955099468" sldId="275"/>
        </pc:sldMkLst>
        <pc:spChg chg="mod">
          <ac:chgData name="Kleinmaier, Danielle" userId="2de58c7f-3d54-418c-9220-c4210542d355" providerId="ADAL" clId="{2C7B9866-985C-46E7-AD69-81168A83A51F}" dt="2021-07-30T20:09:45.922" v="8121" actId="20577"/>
          <ac:spMkLst>
            <pc:docMk/>
            <pc:sldMk cId="2955099468" sldId="275"/>
            <ac:spMk id="2" creationId="{3167A539-A033-41DD-87C3-48E0AB1F74B2}"/>
          </ac:spMkLst>
        </pc:spChg>
        <pc:spChg chg="mod">
          <ac:chgData name="Kleinmaier, Danielle" userId="2de58c7f-3d54-418c-9220-c4210542d355" providerId="ADAL" clId="{2C7B9866-985C-46E7-AD69-81168A83A51F}" dt="2021-07-30T20:52:17.267" v="11106" actId="20577"/>
          <ac:spMkLst>
            <pc:docMk/>
            <pc:sldMk cId="2955099468" sldId="275"/>
            <ac:spMk id="3" creationId="{8A34D79E-E251-480C-A1BA-966DF46EB8B7}"/>
          </ac:spMkLst>
        </pc:spChg>
      </pc:sldChg>
      <pc:sldChg chg="modSp new mod">
        <pc:chgData name="Kleinmaier, Danielle" userId="2de58c7f-3d54-418c-9220-c4210542d355" providerId="ADAL" clId="{2C7B9866-985C-46E7-AD69-81168A83A51F}" dt="2021-07-30T20:54:40.935" v="11203" actId="6549"/>
        <pc:sldMkLst>
          <pc:docMk/>
          <pc:sldMk cId="417909882" sldId="276"/>
        </pc:sldMkLst>
        <pc:spChg chg="mod">
          <ac:chgData name="Kleinmaier, Danielle" userId="2de58c7f-3d54-418c-9220-c4210542d355" providerId="ADAL" clId="{2C7B9866-985C-46E7-AD69-81168A83A51F}" dt="2021-07-30T20:30:10.936" v="10266" actId="20577"/>
          <ac:spMkLst>
            <pc:docMk/>
            <pc:sldMk cId="417909882" sldId="276"/>
            <ac:spMk id="2" creationId="{E8B67B27-764E-40EB-B8C7-059A7603E14D}"/>
          </ac:spMkLst>
        </pc:spChg>
        <pc:spChg chg="mod">
          <ac:chgData name="Kleinmaier, Danielle" userId="2de58c7f-3d54-418c-9220-c4210542d355" providerId="ADAL" clId="{2C7B9866-985C-46E7-AD69-81168A83A51F}" dt="2021-07-30T20:54:40.935" v="11203" actId="6549"/>
          <ac:spMkLst>
            <pc:docMk/>
            <pc:sldMk cId="417909882" sldId="276"/>
            <ac:spMk id="3" creationId="{1FFE6D4C-B16E-403B-8FA5-B6BD63EE6EA3}"/>
          </ac:spMkLst>
        </pc:spChg>
      </pc:sldChg>
    </pc:docChg>
  </pc:docChgLst>
  <pc:docChgLst>
    <pc:chgData name="Kleinmaier, Danielle" userId="2de58c7f-3d54-418c-9220-c4210542d355" providerId="ADAL" clId="{A6F343B7-4100-46B8-8544-5315AE751D11}"/>
    <pc:docChg chg="custSel addSld modSld">
      <pc:chgData name="Kleinmaier, Danielle" userId="2de58c7f-3d54-418c-9220-c4210542d355" providerId="ADAL" clId="{A6F343B7-4100-46B8-8544-5315AE751D11}" dt="2021-07-15T21:43:17.760" v="243" actId="1076"/>
      <pc:docMkLst>
        <pc:docMk/>
      </pc:docMkLst>
      <pc:sldChg chg="modSp mod">
        <pc:chgData name="Kleinmaier, Danielle" userId="2de58c7f-3d54-418c-9220-c4210542d355" providerId="ADAL" clId="{A6F343B7-4100-46B8-8544-5315AE751D11}" dt="2021-07-15T21:43:17.760" v="243" actId="1076"/>
        <pc:sldMkLst>
          <pc:docMk/>
          <pc:sldMk cId="3973036730" sldId="256"/>
        </pc:sldMkLst>
        <pc:spChg chg="mod">
          <ac:chgData name="Kleinmaier, Danielle" userId="2de58c7f-3d54-418c-9220-c4210542d355" providerId="ADAL" clId="{A6F343B7-4100-46B8-8544-5315AE751D11}" dt="2021-07-15T21:43:17.760" v="243" actId="1076"/>
          <ac:spMkLst>
            <pc:docMk/>
            <pc:sldMk cId="3973036730" sldId="256"/>
            <ac:spMk id="17" creationId="{00000000-0000-0000-0000-000000000000}"/>
          </ac:spMkLst>
        </pc:spChg>
        <pc:spChg chg="mod">
          <ac:chgData name="Kleinmaier, Danielle" userId="2de58c7f-3d54-418c-9220-c4210542d355" providerId="ADAL" clId="{A6F343B7-4100-46B8-8544-5315AE751D11}" dt="2021-07-15T21:39:47.147" v="225" actId="20577"/>
          <ac:spMkLst>
            <pc:docMk/>
            <pc:sldMk cId="3973036730" sldId="256"/>
            <ac:spMk id="18" creationId="{00000000-0000-0000-0000-000000000000}"/>
          </ac:spMkLst>
        </pc:spChg>
      </pc:sldChg>
      <pc:sldChg chg="modSp new mod">
        <pc:chgData name="Kleinmaier, Danielle" userId="2de58c7f-3d54-418c-9220-c4210542d355" providerId="ADAL" clId="{A6F343B7-4100-46B8-8544-5315AE751D11}" dt="2021-07-15T21:41:17.440" v="241" actId="20577"/>
        <pc:sldMkLst>
          <pc:docMk/>
          <pc:sldMk cId="203561926" sldId="257"/>
        </pc:sldMkLst>
        <pc:spChg chg="mod">
          <ac:chgData name="Kleinmaier, Danielle" userId="2de58c7f-3d54-418c-9220-c4210542d355" providerId="ADAL" clId="{A6F343B7-4100-46B8-8544-5315AE751D11}" dt="2021-07-15T21:40:43.408" v="237" actId="20577"/>
          <ac:spMkLst>
            <pc:docMk/>
            <pc:sldMk cId="203561926" sldId="257"/>
            <ac:spMk id="2" creationId="{3F616C60-197A-4566-B404-CCBDD81FE35E}"/>
          </ac:spMkLst>
        </pc:spChg>
        <pc:spChg chg="mod">
          <ac:chgData name="Kleinmaier, Danielle" userId="2de58c7f-3d54-418c-9220-c4210542d355" providerId="ADAL" clId="{A6F343B7-4100-46B8-8544-5315AE751D11}" dt="2021-07-15T21:41:17.440" v="241" actId="20577"/>
          <ac:spMkLst>
            <pc:docMk/>
            <pc:sldMk cId="203561926" sldId="257"/>
            <ac:spMk id="3" creationId="{D85BB1F2-E99B-4415-810D-FDA828CDC127}"/>
          </ac:spMkLst>
        </pc:spChg>
      </pc:sldChg>
      <pc:sldChg chg="new">
        <pc:chgData name="Kleinmaier, Danielle" userId="2de58c7f-3d54-418c-9220-c4210542d355" providerId="ADAL" clId="{A6F343B7-4100-46B8-8544-5315AE751D11}" dt="2021-07-15T21:41:41.927" v="242" actId="680"/>
        <pc:sldMkLst>
          <pc:docMk/>
          <pc:sldMk cId="3325998231" sldId="258"/>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usepa-my.sharepoint.com/personal/kleinmaier_danielle_epa_gov/Documents/Desktop/NEMC%202021/PFAS%20triplicate%20data%20stats%20(water)_NEMC.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https://usepa-my.sharepoint.com/personal/kleinmaier_danielle_epa_gov/Documents/Desktop/NEMC%202021/PFAS%20triplicate%20data%20stats%20(water)_NEMC.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usepa-my.sharepoint.com/personal/kleinmaier_danielle_epa_gov/Documents/Desktop/NEMC%202021/PFAS%20triplicate%20data%20stats%20(water)_NEMC.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Frequency of PFAS Contamination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'COMBINED DATA'!$C$42:$C$62</c:f>
              <c:strCache>
                <c:ptCount val="21"/>
                <c:pt idx="0">
                  <c:v>PFHpA</c:v>
                </c:pt>
                <c:pt idx="1">
                  <c:v>PFHxA</c:v>
                </c:pt>
                <c:pt idx="2">
                  <c:v>PFTriA</c:v>
                </c:pt>
                <c:pt idx="3">
                  <c:v>PFTreA</c:v>
                </c:pt>
                <c:pt idx="4">
                  <c:v>PFUnA</c:v>
                </c:pt>
                <c:pt idx="5">
                  <c:v>PFDoA</c:v>
                </c:pt>
                <c:pt idx="6">
                  <c:v>6:2 FTS</c:v>
                </c:pt>
                <c:pt idx="7">
                  <c:v>PFOS</c:v>
                </c:pt>
                <c:pt idx="8">
                  <c:v>PFPeA</c:v>
                </c:pt>
                <c:pt idx="9">
                  <c:v>PFDA</c:v>
                </c:pt>
                <c:pt idx="10">
                  <c:v>PFBA</c:v>
                </c:pt>
                <c:pt idx="11">
                  <c:v>PFOA</c:v>
                </c:pt>
                <c:pt idx="12">
                  <c:v>PFNA</c:v>
                </c:pt>
                <c:pt idx="13">
                  <c:v>PFHxS</c:v>
                </c:pt>
                <c:pt idx="14">
                  <c:v>8:2 FTS</c:v>
                </c:pt>
                <c:pt idx="15">
                  <c:v>PFBS</c:v>
                </c:pt>
                <c:pt idx="16">
                  <c:v>PFDS</c:v>
                </c:pt>
                <c:pt idx="17">
                  <c:v>PFNS</c:v>
                </c:pt>
                <c:pt idx="18">
                  <c:v>PFHpS</c:v>
                </c:pt>
                <c:pt idx="19">
                  <c:v>PFPeS</c:v>
                </c:pt>
                <c:pt idx="20">
                  <c:v>4:2 FTS</c:v>
                </c:pt>
              </c:strCache>
            </c:strRef>
          </c:cat>
          <c:val>
            <c:numRef>
              <c:f>'COMBINED DATA'!$D$42:$D$62</c:f>
              <c:numCache>
                <c:formatCode>General</c:formatCode>
                <c:ptCount val="21"/>
                <c:pt idx="0">
                  <c:v>15</c:v>
                </c:pt>
                <c:pt idx="1">
                  <c:v>14</c:v>
                </c:pt>
                <c:pt idx="2">
                  <c:v>12</c:v>
                </c:pt>
                <c:pt idx="3">
                  <c:v>11</c:v>
                </c:pt>
                <c:pt idx="4">
                  <c:v>10</c:v>
                </c:pt>
                <c:pt idx="5">
                  <c:v>9</c:v>
                </c:pt>
                <c:pt idx="6">
                  <c:v>9</c:v>
                </c:pt>
                <c:pt idx="7">
                  <c:v>9</c:v>
                </c:pt>
                <c:pt idx="8">
                  <c:v>7</c:v>
                </c:pt>
                <c:pt idx="9">
                  <c:v>5</c:v>
                </c:pt>
                <c:pt idx="10">
                  <c:v>5</c:v>
                </c:pt>
                <c:pt idx="11">
                  <c:v>5</c:v>
                </c:pt>
                <c:pt idx="12">
                  <c:v>5</c:v>
                </c:pt>
                <c:pt idx="13">
                  <c:v>4</c:v>
                </c:pt>
                <c:pt idx="14">
                  <c:v>2</c:v>
                </c:pt>
                <c:pt idx="15">
                  <c:v>2</c:v>
                </c:pt>
                <c:pt idx="16">
                  <c:v>1</c:v>
                </c:pt>
                <c:pt idx="17">
                  <c:v>1</c:v>
                </c:pt>
                <c:pt idx="18">
                  <c:v>1</c:v>
                </c:pt>
                <c:pt idx="19">
                  <c:v>1</c:v>
                </c:pt>
                <c:pt idx="20">
                  <c:v>1</c:v>
                </c:pt>
              </c:numCache>
            </c:numRef>
          </c:val>
          <c:extLst>
            <c:ext xmlns:c16="http://schemas.microsoft.com/office/drawing/2014/chart" uri="{C3380CC4-5D6E-409C-BE32-E72D297353CC}">
              <c16:uniqueId val="{00000000-4E5B-4A33-A7BA-958B00331C78}"/>
            </c:ext>
          </c:extLst>
        </c:ser>
        <c:dLbls>
          <c:dLblPos val="inEnd"/>
          <c:showLegendKey val="0"/>
          <c:showVal val="1"/>
          <c:showCatName val="0"/>
          <c:showSerName val="0"/>
          <c:showPercent val="0"/>
          <c:showBubbleSize val="0"/>
        </c:dLbls>
        <c:gapWidth val="219"/>
        <c:overlap val="-27"/>
        <c:axId val="590049567"/>
        <c:axId val="1999314639"/>
      </c:barChart>
      <c:catAx>
        <c:axId val="590049567"/>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Target Analytes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99314639"/>
        <c:crosses val="autoZero"/>
        <c:auto val="1"/>
        <c:lblAlgn val="ctr"/>
        <c:lblOffset val="100"/>
        <c:noMultiLvlLbl val="0"/>
      </c:catAx>
      <c:valAx>
        <c:axId val="199931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 of Contaminated Data Points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00495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9F9F9"/>
    </a:solidFill>
    <a:ln>
      <a:solidFill>
        <a:schemeClr val="tx1"/>
      </a:solid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Average PFAS Contamination Concentrations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'COMBINED STATS'!$A$2:$A$22</c:f>
              <c:strCache>
                <c:ptCount val="21"/>
                <c:pt idx="0">
                  <c:v>PFBS</c:v>
                </c:pt>
                <c:pt idx="1">
                  <c:v>PFPeA</c:v>
                </c:pt>
                <c:pt idx="2">
                  <c:v>PFDoA</c:v>
                </c:pt>
                <c:pt idx="3">
                  <c:v>PFHxA</c:v>
                </c:pt>
                <c:pt idx="4">
                  <c:v>PFBA</c:v>
                </c:pt>
                <c:pt idx="5">
                  <c:v>PFTreA</c:v>
                </c:pt>
                <c:pt idx="6">
                  <c:v>8:2 FTS</c:v>
                </c:pt>
                <c:pt idx="7">
                  <c:v>6:2 FTS</c:v>
                </c:pt>
                <c:pt idx="8">
                  <c:v>PFOA</c:v>
                </c:pt>
                <c:pt idx="9">
                  <c:v>PFTriA</c:v>
                </c:pt>
                <c:pt idx="10">
                  <c:v>PFHxS</c:v>
                </c:pt>
                <c:pt idx="11">
                  <c:v>PFUnA</c:v>
                </c:pt>
                <c:pt idx="12">
                  <c:v>PFOS</c:v>
                </c:pt>
                <c:pt idx="13">
                  <c:v>PFHpA</c:v>
                </c:pt>
                <c:pt idx="14">
                  <c:v>PFNA</c:v>
                </c:pt>
                <c:pt idx="15">
                  <c:v>PFDA</c:v>
                </c:pt>
                <c:pt idx="16">
                  <c:v>PFPeS</c:v>
                </c:pt>
                <c:pt idx="17">
                  <c:v>PFHpS</c:v>
                </c:pt>
                <c:pt idx="18">
                  <c:v>4:2 FTS</c:v>
                </c:pt>
                <c:pt idx="19">
                  <c:v>PFDS</c:v>
                </c:pt>
                <c:pt idx="20">
                  <c:v>PFNS</c:v>
                </c:pt>
              </c:strCache>
            </c:strRef>
          </c:cat>
          <c:val>
            <c:numRef>
              <c:f>'COMBINED STATS'!$C$2:$C$22</c:f>
              <c:numCache>
                <c:formatCode>0</c:formatCode>
                <c:ptCount val="21"/>
                <c:pt idx="0">
                  <c:v>500.5</c:v>
                </c:pt>
                <c:pt idx="1">
                  <c:v>200.47142857142856</c:v>
                </c:pt>
                <c:pt idx="2">
                  <c:v>186.00777777777776</c:v>
                </c:pt>
                <c:pt idx="3">
                  <c:v>138.1057142857143</c:v>
                </c:pt>
                <c:pt idx="4">
                  <c:v>121.3</c:v>
                </c:pt>
                <c:pt idx="5" formatCode="0.0">
                  <c:v>87.758181818181825</c:v>
                </c:pt>
                <c:pt idx="6" formatCode="0.0">
                  <c:v>52.9</c:v>
                </c:pt>
                <c:pt idx="7" formatCode="0.0">
                  <c:v>48.033333333333331</c:v>
                </c:pt>
                <c:pt idx="8" formatCode="0.0">
                  <c:v>42.14</c:v>
                </c:pt>
                <c:pt idx="9" formatCode="0.0">
                  <c:v>42.090833333333329</c:v>
                </c:pt>
                <c:pt idx="10" formatCode="0.0">
                  <c:v>27</c:v>
                </c:pt>
                <c:pt idx="11" formatCode="0.0">
                  <c:v>23.443999999999999</c:v>
                </c:pt>
                <c:pt idx="12" formatCode="0.0">
                  <c:v>21.57</c:v>
                </c:pt>
                <c:pt idx="13" formatCode="0.0">
                  <c:v>21.168666666666663</c:v>
                </c:pt>
                <c:pt idx="14" formatCode="0.0">
                  <c:v>13.392000000000001</c:v>
                </c:pt>
                <c:pt idx="15" formatCode="0.00">
                  <c:v>8.3760000000000012</c:v>
                </c:pt>
                <c:pt idx="16" formatCode="0.00">
                  <c:v>6.8</c:v>
                </c:pt>
                <c:pt idx="17" formatCode="0.00">
                  <c:v>6.7</c:v>
                </c:pt>
                <c:pt idx="18" formatCode="0.00">
                  <c:v>6.2</c:v>
                </c:pt>
                <c:pt idx="19" formatCode="0.00">
                  <c:v>5.4</c:v>
                </c:pt>
                <c:pt idx="20" formatCode="0.00">
                  <c:v>5.3</c:v>
                </c:pt>
              </c:numCache>
            </c:numRef>
          </c:val>
          <c:extLst>
            <c:ext xmlns:c16="http://schemas.microsoft.com/office/drawing/2014/chart" uri="{C3380CC4-5D6E-409C-BE32-E72D297353CC}">
              <c16:uniqueId val="{00000000-C7D5-4E15-A0E7-7BE2434EB6B0}"/>
            </c:ext>
          </c:extLst>
        </c:ser>
        <c:dLbls>
          <c:showLegendKey val="0"/>
          <c:showVal val="0"/>
          <c:showCatName val="0"/>
          <c:showSerName val="0"/>
          <c:showPercent val="0"/>
          <c:showBubbleSize val="0"/>
        </c:dLbls>
        <c:gapWidth val="219"/>
        <c:overlap val="-27"/>
        <c:axId val="498031359"/>
        <c:axId val="1992577199"/>
      </c:barChart>
      <c:catAx>
        <c:axId val="498031359"/>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Target Analytes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92577199"/>
        <c:crosses val="autoZero"/>
        <c:auto val="1"/>
        <c:lblAlgn val="ctr"/>
        <c:lblOffset val="100"/>
        <c:noMultiLvlLbl val="0"/>
      </c:catAx>
      <c:valAx>
        <c:axId val="19925771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Contamination Concentration (ppt)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80313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9F9F9"/>
    </a:solidFill>
    <a:ln>
      <a:solidFill>
        <a:schemeClr val="tx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Highest PFAS Contamination Data</a:t>
            </a:r>
            <a:r>
              <a:rPr lang="en-US" baseline="0" dirty="0"/>
              <a:t> Points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'COMBINED STATS'!$H$2:$H$21</c:f>
              <c:strCache>
                <c:ptCount val="20"/>
                <c:pt idx="0">
                  <c:v>PFDoA</c:v>
                </c:pt>
                <c:pt idx="1">
                  <c:v>PFHxA</c:v>
                </c:pt>
                <c:pt idx="2">
                  <c:v>PFPeA</c:v>
                </c:pt>
                <c:pt idx="3">
                  <c:v>PFBS</c:v>
                </c:pt>
                <c:pt idx="4">
                  <c:v>PFTreA</c:v>
                </c:pt>
                <c:pt idx="5">
                  <c:v>PFTriA</c:v>
                </c:pt>
                <c:pt idx="6">
                  <c:v>PFBS</c:v>
                </c:pt>
                <c:pt idx="7">
                  <c:v>PFTreA</c:v>
                </c:pt>
                <c:pt idx="8">
                  <c:v>PFBA</c:v>
                </c:pt>
                <c:pt idx="9">
                  <c:v>PFPeA</c:v>
                </c:pt>
                <c:pt idx="10">
                  <c:v>PFOA</c:v>
                </c:pt>
                <c:pt idx="11">
                  <c:v>6:2 FTS</c:v>
                </c:pt>
                <c:pt idx="12">
                  <c:v>PFHxA</c:v>
                </c:pt>
                <c:pt idx="13">
                  <c:v>PFTreA</c:v>
                </c:pt>
                <c:pt idx="14">
                  <c:v>PFBA</c:v>
                </c:pt>
                <c:pt idx="15">
                  <c:v>PFPeA</c:v>
                </c:pt>
                <c:pt idx="16">
                  <c:v>8:2 FTS</c:v>
                </c:pt>
                <c:pt idx="17">
                  <c:v>PFBA</c:v>
                </c:pt>
                <c:pt idx="18">
                  <c:v>PFBA</c:v>
                </c:pt>
                <c:pt idx="19">
                  <c:v>PFPeA</c:v>
                </c:pt>
              </c:strCache>
            </c:strRef>
          </c:cat>
          <c:val>
            <c:numRef>
              <c:f>'COMBINED STATS'!$I$2:$I$21</c:f>
              <c:numCache>
                <c:formatCode>General</c:formatCode>
                <c:ptCount val="20"/>
                <c:pt idx="0">
                  <c:v>1550</c:v>
                </c:pt>
                <c:pt idx="1">
                  <c:v>1370</c:v>
                </c:pt>
                <c:pt idx="2">
                  <c:v>875</c:v>
                </c:pt>
                <c:pt idx="3">
                  <c:v>781</c:v>
                </c:pt>
                <c:pt idx="4">
                  <c:v>398</c:v>
                </c:pt>
                <c:pt idx="5">
                  <c:v>236</c:v>
                </c:pt>
                <c:pt idx="6">
                  <c:v>220</c:v>
                </c:pt>
                <c:pt idx="7">
                  <c:v>219</c:v>
                </c:pt>
                <c:pt idx="8">
                  <c:v>214</c:v>
                </c:pt>
                <c:pt idx="9">
                  <c:v>200</c:v>
                </c:pt>
                <c:pt idx="10">
                  <c:v>154</c:v>
                </c:pt>
                <c:pt idx="11">
                  <c:v>148</c:v>
                </c:pt>
                <c:pt idx="12">
                  <c:v>131</c:v>
                </c:pt>
                <c:pt idx="13">
                  <c:v>128</c:v>
                </c:pt>
                <c:pt idx="14">
                  <c:v>127</c:v>
                </c:pt>
                <c:pt idx="15">
                  <c:v>111</c:v>
                </c:pt>
                <c:pt idx="16">
                  <c:v>100</c:v>
                </c:pt>
                <c:pt idx="17">
                  <c:v>98.5</c:v>
                </c:pt>
                <c:pt idx="18" formatCode="0.0">
                  <c:v>89</c:v>
                </c:pt>
                <c:pt idx="19">
                  <c:v>85.4</c:v>
                </c:pt>
              </c:numCache>
            </c:numRef>
          </c:val>
          <c:extLst>
            <c:ext xmlns:c16="http://schemas.microsoft.com/office/drawing/2014/chart" uri="{C3380CC4-5D6E-409C-BE32-E72D297353CC}">
              <c16:uniqueId val="{00000000-DC28-4E22-8D68-FD1D1FC1E65D}"/>
            </c:ext>
          </c:extLst>
        </c:ser>
        <c:dLbls>
          <c:showLegendKey val="0"/>
          <c:showVal val="0"/>
          <c:showCatName val="0"/>
          <c:showSerName val="0"/>
          <c:showPercent val="0"/>
          <c:showBubbleSize val="0"/>
        </c:dLbls>
        <c:gapWidth val="219"/>
        <c:overlap val="-27"/>
        <c:axId val="592542239"/>
        <c:axId val="2008587391"/>
      </c:barChart>
      <c:catAx>
        <c:axId val="592542239"/>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Target Analytes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08587391"/>
        <c:crosses val="autoZero"/>
        <c:auto val="1"/>
        <c:lblAlgn val="ctr"/>
        <c:lblOffset val="100"/>
        <c:noMultiLvlLbl val="0"/>
      </c:catAx>
      <c:valAx>
        <c:axId val="200858739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Contamination Concentration (ppt)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25422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9F9F9"/>
    </a:solid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0.78184</cdr:x>
      <cdr:y>0.13944</cdr:y>
    </cdr:from>
    <cdr:to>
      <cdr:x>0.95745</cdr:x>
      <cdr:y>0.25299</cdr:y>
    </cdr:to>
    <cdr:sp macro="" textlink="">
      <cdr:nvSpPr>
        <cdr:cNvPr id="2" name="TextBox 1">
          <a:extLst xmlns:a="http://schemas.openxmlformats.org/drawingml/2006/main">
            <a:ext uri="{FF2B5EF4-FFF2-40B4-BE49-F238E27FC236}">
              <a16:creationId xmlns:a16="http://schemas.microsoft.com/office/drawing/2014/main" id="{6B5A5181-92CF-4765-BCC4-561B280BB58B}"/>
            </a:ext>
          </a:extLst>
        </cdr:cNvPr>
        <cdr:cNvSpPr txBox="1"/>
      </cdr:nvSpPr>
      <cdr:spPr>
        <a:xfrm xmlns:a="http://schemas.openxmlformats.org/drawingml/2006/main">
          <a:off x="6869907" y="666751"/>
          <a:ext cx="1543050" cy="542925"/>
        </a:xfrm>
        <a:prstGeom xmlns:a="http://schemas.openxmlformats.org/drawingml/2006/main" prst="rect">
          <a:avLst/>
        </a:prstGeom>
        <a:solidFill xmlns:a="http://schemas.openxmlformats.org/drawingml/2006/main">
          <a:srgbClr val="F9F9F9"/>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US" sz="1400" dirty="0"/>
            <a:t>129 contaminated data points</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CBE3E90-082D-43D8-9CF8-2C66BB679C11}" type="datetimeFigureOut">
              <a:rPr lang="en-US" smtClean="0"/>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F3C79-1EE7-49B3-8DE5-88AC9D6D9834}" type="slidenum">
              <a:rPr lang="en-US" smtClean="0"/>
              <a:t>‹#›</a:t>
            </a:fld>
            <a:endParaRPr lang="en-US"/>
          </a:p>
        </p:txBody>
      </p:sp>
    </p:spTree>
    <p:extLst>
      <p:ext uri="{BB962C8B-B14F-4D97-AF65-F5344CB8AC3E}">
        <p14:creationId xmlns:p14="http://schemas.microsoft.com/office/powerpoint/2010/main" val="4033583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86522"/>
            <a:ext cx="10515600" cy="604166"/>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BE3E90-082D-43D8-9CF8-2C66BB679C11}" type="datetimeFigureOut">
              <a:rPr lang="en-US" smtClean="0"/>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F3C79-1EE7-49B3-8DE5-88AC9D6D9834}" type="slidenum">
              <a:rPr lang="en-US" smtClean="0"/>
              <a:t>‹#›</a:t>
            </a:fld>
            <a:endParaRPr lang="en-US"/>
          </a:p>
        </p:txBody>
      </p:sp>
    </p:spTree>
    <p:extLst>
      <p:ext uri="{BB962C8B-B14F-4D97-AF65-F5344CB8AC3E}">
        <p14:creationId xmlns:p14="http://schemas.microsoft.com/office/powerpoint/2010/main" val="2501527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BE3E90-082D-43D8-9CF8-2C66BB679C11}" type="datetimeFigureOut">
              <a:rPr lang="en-US" smtClean="0"/>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F3C79-1EE7-49B3-8DE5-88AC9D6D9834}" type="slidenum">
              <a:rPr lang="en-US" smtClean="0"/>
              <a:t>‹#›</a:t>
            </a:fld>
            <a:endParaRPr lang="en-US"/>
          </a:p>
        </p:txBody>
      </p:sp>
    </p:spTree>
    <p:extLst>
      <p:ext uri="{BB962C8B-B14F-4D97-AF65-F5344CB8AC3E}">
        <p14:creationId xmlns:p14="http://schemas.microsoft.com/office/powerpoint/2010/main" val="3936382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54249"/>
            <a:ext cx="10515600" cy="636439"/>
          </a:xfr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BE3E90-082D-43D8-9CF8-2C66BB679C11}" type="datetimeFigureOut">
              <a:rPr lang="en-US" smtClean="0"/>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F3C79-1EE7-49B3-8DE5-88AC9D6D9834}" type="slidenum">
              <a:rPr lang="en-US" smtClean="0"/>
              <a:t>‹#›</a:t>
            </a:fld>
            <a:endParaRPr lang="en-US"/>
          </a:p>
        </p:txBody>
      </p:sp>
    </p:spTree>
    <p:extLst>
      <p:ext uri="{BB962C8B-B14F-4D97-AF65-F5344CB8AC3E}">
        <p14:creationId xmlns:p14="http://schemas.microsoft.com/office/powerpoint/2010/main" val="2623909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6522"/>
            <a:ext cx="10515600" cy="604166"/>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BE3E90-082D-43D8-9CF8-2C66BB679C11}" type="datetimeFigureOut">
              <a:rPr lang="en-US" smtClean="0"/>
              <a:t>7/30/2021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F3C79-1EE7-49B3-8DE5-88AC9D6D9834}" type="slidenum">
              <a:rPr lang="en-US" smtClean="0"/>
              <a:t>‹#›</a:t>
            </a:fld>
            <a:endParaRPr lang="en-US"/>
          </a:p>
        </p:txBody>
      </p:sp>
    </p:spTree>
    <p:extLst>
      <p:ext uri="{BB962C8B-B14F-4D97-AF65-F5344CB8AC3E}">
        <p14:creationId xmlns:p14="http://schemas.microsoft.com/office/powerpoint/2010/main" val="2846505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1129553"/>
            <a:ext cx="10515600" cy="561135"/>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9CBE3E90-082D-43D8-9CF8-2C66BB679C11}" type="datetimeFigureOut">
              <a:rPr lang="en-US" smtClean="0"/>
              <a:t>7/30/2021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F3C79-1EE7-49B3-8DE5-88AC9D6D9834}" type="slidenum">
              <a:rPr lang="en-US" smtClean="0"/>
              <a:t>‹#›</a:t>
            </a:fld>
            <a:endParaRPr lang="en-US"/>
          </a:p>
        </p:txBody>
      </p:sp>
    </p:spTree>
    <p:extLst>
      <p:ext uri="{BB962C8B-B14F-4D97-AF65-F5344CB8AC3E}">
        <p14:creationId xmlns:p14="http://schemas.microsoft.com/office/powerpoint/2010/main" val="2222635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E3E90-082D-43D8-9CF8-2C66BB679C11}" type="datetimeFigureOut">
              <a:rPr lang="en-US" smtClean="0"/>
              <a:t>7/30/2021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F3C79-1EE7-49B3-8DE5-88AC9D6D9834}" type="slidenum">
              <a:rPr lang="en-US" smtClean="0"/>
              <a:t>‹#›</a:t>
            </a:fld>
            <a:endParaRPr lang="en-US"/>
          </a:p>
        </p:txBody>
      </p:sp>
    </p:spTree>
    <p:extLst>
      <p:ext uri="{BB962C8B-B14F-4D97-AF65-F5344CB8AC3E}">
        <p14:creationId xmlns:p14="http://schemas.microsoft.com/office/powerpoint/2010/main" val="2435536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87424"/>
            <a:ext cx="3932237" cy="1069975"/>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BE3E90-082D-43D8-9CF8-2C66BB679C11}" type="datetimeFigureOut">
              <a:rPr lang="en-US" smtClean="0"/>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F3C79-1EE7-49B3-8DE5-88AC9D6D9834}" type="slidenum">
              <a:rPr lang="en-US" smtClean="0"/>
              <a:t>‹#›</a:t>
            </a:fld>
            <a:endParaRPr lang="en-US"/>
          </a:p>
        </p:txBody>
      </p:sp>
    </p:spTree>
    <p:extLst>
      <p:ext uri="{BB962C8B-B14F-4D97-AF65-F5344CB8AC3E}">
        <p14:creationId xmlns:p14="http://schemas.microsoft.com/office/powerpoint/2010/main" val="3081644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87424"/>
            <a:ext cx="3932237" cy="1069975"/>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BE3E90-082D-43D8-9CF8-2C66BB679C11}" type="datetimeFigureOut">
              <a:rPr lang="en-US" smtClean="0"/>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F3C79-1EE7-49B3-8DE5-88AC9D6D9834}" type="slidenum">
              <a:rPr lang="en-US" smtClean="0"/>
              <a:t>‹#›</a:t>
            </a:fld>
            <a:endParaRPr lang="en-US"/>
          </a:p>
        </p:txBody>
      </p:sp>
    </p:spTree>
    <p:extLst>
      <p:ext uri="{BB962C8B-B14F-4D97-AF65-F5344CB8AC3E}">
        <p14:creationId xmlns:p14="http://schemas.microsoft.com/office/powerpoint/2010/main" val="2827538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1"/>
          <a:srcRect b="75822"/>
          <a:stretch/>
        </p:blipFill>
        <p:spPr>
          <a:xfrm>
            <a:off x="0" y="-16136"/>
            <a:ext cx="12192000" cy="1527438"/>
          </a:xfrm>
          <a:prstGeom prst="rect">
            <a:avLst/>
          </a:prstGeom>
        </p:spPr>
      </p:pic>
      <p:pic>
        <p:nvPicPr>
          <p:cNvPr id="9" name="Picture 8"/>
          <p:cNvPicPr>
            <a:picLocks noChangeAspect="1"/>
          </p:cNvPicPr>
          <p:nvPr userDrawn="1"/>
        </p:nvPicPr>
        <p:blipFill rotWithShape="1">
          <a:blip r:embed="rId11"/>
          <a:srcRect l="24531" t="22998" r="25704" b="10336"/>
          <a:stretch/>
        </p:blipFill>
        <p:spPr>
          <a:xfrm>
            <a:off x="3815378" y="1690688"/>
            <a:ext cx="4561243" cy="4582757"/>
          </a:xfrm>
          <a:prstGeom prst="rect">
            <a:avLst/>
          </a:prstGeom>
        </p:spPr>
      </p:pic>
      <p:sp>
        <p:nvSpPr>
          <p:cNvPr id="2" name="Title Placeholder 1"/>
          <p:cNvSpPr>
            <a:spLocks noGrp="1"/>
          </p:cNvSpPr>
          <p:nvPr>
            <p:ph type="title"/>
          </p:nvPr>
        </p:nvSpPr>
        <p:spPr>
          <a:xfrm>
            <a:off x="838200" y="946673"/>
            <a:ext cx="10515600" cy="74401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8956"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E3E90-082D-43D8-9CF8-2C66BB679C11}" type="datetimeFigureOut">
              <a:rPr lang="en-US" smtClean="0"/>
              <a:t>7/30/2021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288337"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F3C79-1EE7-49B3-8DE5-88AC9D6D9834}" type="slidenum">
              <a:rPr lang="en-US" smtClean="0"/>
              <a:t>‹#›</a:t>
            </a:fld>
            <a:endParaRPr lang="en-US"/>
          </a:p>
        </p:txBody>
      </p:sp>
    </p:spTree>
    <p:extLst>
      <p:ext uri="{BB962C8B-B14F-4D97-AF65-F5344CB8AC3E}">
        <p14:creationId xmlns:p14="http://schemas.microsoft.com/office/powerpoint/2010/main" val="292378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kleinmaier.danielle@epa.gov" TargetMode="External"/><Relationship Id="rId2" Type="http://schemas.openxmlformats.org/officeDocument/2006/relationships/hyperlink" Target="mailto:zintek.lawrence@ep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ctrTitle"/>
          </p:nvPr>
        </p:nvSpPr>
        <p:spPr>
          <a:xfrm>
            <a:off x="1524000" y="1474788"/>
            <a:ext cx="9144000" cy="2387600"/>
          </a:xfrm>
        </p:spPr>
        <p:txBody>
          <a:bodyPr>
            <a:noAutofit/>
          </a:bodyPr>
          <a:lstStyle/>
          <a:p>
            <a:r>
              <a:rPr lang="en-US" sz="4400" b="1" dirty="0"/>
              <a:t>Per- and Polyfluoroalkyl Substances (PFAS) Contamination in Materials Used to Collect, Prepare, and Analyze for PFAS in the Environment</a:t>
            </a:r>
          </a:p>
        </p:txBody>
      </p:sp>
      <p:sp>
        <p:nvSpPr>
          <p:cNvPr id="18" name="Subtitle 17"/>
          <p:cNvSpPr>
            <a:spLocks noGrp="1"/>
          </p:cNvSpPr>
          <p:nvPr>
            <p:ph type="subTitle" idx="1"/>
          </p:nvPr>
        </p:nvSpPr>
        <p:spPr/>
        <p:txBody>
          <a:bodyPr>
            <a:normAutofit lnSpcReduction="10000"/>
          </a:bodyPr>
          <a:lstStyle/>
          <a:p>
            <a:endParaRPr lang="en-US" dirty="0"/>
          </a:p>
          <a:p>
            <a:r>
              <a:rPr lang="en-US" dirty="0"/>
              <a:t>Danielle Kleinmaier, Lawrence </a:t>
            </a:r>
            <a:r>
              <a:rPr lang="en-US" dirty="0" err="1"/>
              <a:t>Zintek</a:t>
            </a:r>
            <a:endParaRPr lang="en-US" dirty="0"/>
          </a:p>
          <a:p>
            <a:r>
              <a:rPr lang="en-US" dirty="0"/>
              <a:t>U.S. Environmental Protection Agency</a:t>
            </a:r>
          </a:p>
          <a:p>
            <a:r>
              <a:rPr lang="en-US" dirty="0"/>
              <a:t>Region 5 Laboratory</a:t>
            </a:r>
          </a:p>
        </p:txBody>
      </p:sp>
    </p:spTree>
    <p:extLst>
      <p:ext uri="{BB962C8B-B14F-4D97-AF65-F5344CB8AC3E}">
        <p14:creationId xmlns:p14="http://schemas.microsoft.com/office/powerpoint/2010/main" val="3973036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246B3-DBDE-493F-9230-BFFDDF54DC42}"/>
              </a:ext>
            </a:extLst>
          </p:cNvPr>
          <p:cNvSpPr>
            <a:spLocks noGrp="1"/>
          </p:cNvSpPr>
          <p:nvPr>
            <p:ph type="title"/>
          </p:nvPr>
        </p:nvSpPr>
        <p:spPr/>
        <p:txBody>
          <a:bodyPr>
            <a:normAutofit fontScale="90000"/>
          </a:bodyPr>
          <a:lstStyle/>
          <a:p>
            <a:r>
              <a:rPr lang="en-US" dirty="0"/>
              <a:t>Erratic Lab Consumables Contamination</a:t>
            </a:r>
          </a:p>
        </p:txBody>
      </p:sp>
      <p:sp>
        <p:nvSpPr>
          <p:cNvPr id="3" name="Content Placeholder 2">
            <a:extLst>
              <a:ext uri="{FF2B5EF4-FFF2-40B4-BE49-F238E27FC236}">
                <a16:creationId xmlns:a16="http://schemas.microsoft.com/office/drawing/2014/main" id="{67D11B6C-997C-46E0-899B-8728A917A0F2}"/>
              </a:ext>
            </a:extLst>
          </p:cNvPr>
          <p:cNvSpPr>
            <a:spLocks noGrp="1"/>
          </p:cNvSpPr>
          <p:nvPr>
            <p:ph idx="1"/>
          </p:nvPr>
        </p:nvSpPr>
        <p:spPr>
          <a:xfrm>
            <a:off x="838200" y="1825624"/>
            <a:ext cx="10515600" cy="4784725"/>
          </a:xfrm>
        </p:spPr>
        <p:txBody>
          <a:bodyPr>
            <a:normAutofit/>
          </a:bodyPr>
          <a:lstStyle/>
          <a:p>
            <a:r>
              <a:rPr lang="en-US" dirty="0"/>
              <a:t>In July 2020, erratic PFAS contamination was discovered while processing a data set</a:t>
            </a:r>
          </a:p>
          <a:p>
            <a:pPr lvl="1">
              <a:buFont typeface="Calibri" panose="020F0502020204030204" pitchFamily="34" charset="0"/>
              <a:buChar char="–"/>
            </a:pPr>
            <a:r>
              <a:rPr lang="en-US" dirty="0"/>
              <a:t>Contamination varied in frequency, concentration, and affected PFAS target analytes</a:t>
            </a:r>
          </a:p>
          <a:p>
            <a:pPr lvl="1">
              <a:buFont typeface="Calibri" panose="020F0502020204030204" pitchFamily="34" charset="0"/>
              <a:buChar char="–"/>
            </a:pPr>
            <a:r>
              <a:rPr lang="en-US" dirty="0"/>
              <a:t>Such contamination caused the data set to be of unknown quality</a:t>
            </a:r>
          </a:p>
          <a:p>
            <a:pPr lvl="1">
              <a:buFont typeface="Calibri" panose="020F0502020204030204" pitchFamily="34" charset="0"/>
              <a:buChar char="–"/>
            </a:pPr>
            <a:r>
              <a:rPr lang="en-US" dirty="0"/>
              <a:t>All PFAS preparation/analysis ceased in the lab until the root cause of the contamination could be determined and corrected</a:t>
            </a:r>
          </a:p>
          <a:p>
            <a:pPr lvl="1">
              <a:buFont typeface="Calibri" panose="020F0502020204030204" pitchFamily="34" charset="0"/>
              <a:buChar char="–"/>
            </a:pPr>
            <a:r>
              <a:rPr lang="en-US" dirty="0"/>
              <a:t>After 4 months of investigation, the following lab consumables used for PFAS were found to erratically contain PFAS: </a:t>
            </a:r>
          </a:p>
          <a:p>
            <a:pPr lvl="2"/>
            <a:r>
              <a:rPr lang="en-US" dirty="0"/>
              <a:t>2 mL amber glass instrument vials (i.e. autosampler vials)</a:t>
            </a:r>
          </a:p>
          <a:p>
            <a:pPr lvl="2"/>
            <a:r>
              <a:rPr lang="en-US" dirty="0"/>
              <a:t>15 mL and 50 mL polypropylene conical centrifuge tubes (used for field sampling, reagent storage, and standard preparation/storage)</a:t>
            </a:r>
          </a:p>
          <a:p>
            <a:pPr lvl="2"/>
            <a:r>
              <a:rPr lang="en-US" dirty="0"/>
              <a:t>10 mL polypropylene pipette tips</a:t>
            </a:r>
          </a:p>
        </p:txBody>
      </p:sp>
    </p:spTree>
    <p:extLst>
      <p:ext uri="{BB962C8B-B14F-4D97-AF65-F5344CB8AC3E}">
        <p14:creationId xmlns:p14="http://schemas.microsoft.com/office/powerpoint/2010/main" val="265039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277CA-906B-4158-8D8D-1E1F68335F56}"/>
              </a:ext>
            </a:extLst>
          </p:cNvPr>
          <p:cNvSpPr>
            <a:spLocks noGrp="1"/>
          </p:cNvSpPr>
          <p:nvPr>
            <p:ph type="title"/>
          </p:nvPr>
        </p:nvSpPr>
        <p:spPr/>
        <p:txBody>
          <a:bodyPr>
            <a:normAutofit fontScale="90000"/>
          </a:bodyPr>
          <a:lstStyle/>
          <a:p>
            <a:r>
              <a:rPr lang="en-US" dirty="0"/>
              <a:t>Erratic Lab Consumables Contamination</a:t>
            </a:r>
          </a:p>
        </p:txBody>
      </p:sp>
      <p:sp>
        <p:nvSpPr>
          <p:cNvPr id="3" name="Content Placeholder 2">
            <a:extLst>
              <a:ext uri="{FF2B5EF4-FFF2-40B4-BE49-F238E27FC236}">
                <a16:creationId xmlns:a16="http://schemas.microsoft.com/office/drawing/2014/main" id="{322D6D6F-098F-461D-BA7D-8C8CDAFF9253}"/>
              </a:ext>
            </a:extLst>
          </p:cNvPr>
          <p:cNvSpPr>
            <a:spLocks noGrp="1"/>
          </p:cNvSpPr>
          <p:nvPr>
            <p:ph idx="1"/>
          </p:nvPr>
        </p:nvSpPr>
        <p:spPr>
          <a:xfrm>
            <a:off x="838200" y="1825624"/>
            <a:ext cx="10515600" cy="4803775"/>
          </a:xfrm>
        </p:spPr>
        <p:txBody>
          <a:bodyPr>
            <a:normAutofit/>
          </a:bodyPr>
          <a:lstStyle/>
          <a:p>
            <a:r>
              <a:rPr lang="en-US" dirty="0"/>
              <a:t>Several brands, part numbers, and lots of affected consumables were extensively tested</a:t>
            </a:r>
          </a:p>
          <a:p>
            <a:pPr lvl="1">
              <a:buFont typeface="Calibri" panose="020F0502020204030204" pitchFamily="34" charset="0"/>
              <a:buChar char="–"/>
            </a:pPr>
            <a:r>
              <a:rPr lang="en-US" dirty="0"/>
              <a:t>Other brands and part numbers contained erratic PFAS contamination as well</a:t>
            </a:r>
          </a:p>
          <a:p>
            <a:pPr lvl="1">
              <a:buFont typeface="Calibri" panose="020F0502020204030204" pitchFamily="34" charset="0"/>
              <a:buChar char="–"/>
            </a:pPr>
            <a:r>
              <a:rPr lang="en-US" dirty="0"/>
              <a:t>Determined in-house self-certification of lots not feasible with limited staff/resources</a:t>
            </a:r>
          </a:p>
          <a:p>
            <a:r>
              <a:rPr lang="en-US" dirty="0"/>
              <a:t>Short-term solution: all PFAS field samples required to be collected, prepared, analyzed, and reported in triplicate</a:t>
            </a:r>
          </a:p>
          <a:p>
            <a:pPr lvl="1">
              <a:buFont typeface="Calibri" panose="020F0502020204030204" pitchFamily="34" charset="0"/>
              <a:buChar char="–"/>
            </a:pPr>
            <a:r>
              <a:rPr lang="en-US" dirty="0"/>
              <a:t>Allows for easy identification of false positives or biased-high results</a:t>
            </a:r>
          </a:p>
          <a:p>
            <a:pPr lvl="2"/>
            <a:r>
              <a:rPr lang="en-US" dirty="0"/>
              <a:t>“T” flag created to notify data users of potential false positives/biased-high results in data reports</a:t>
            </a:r>
          </a:p>
          <a:p>
            <a:pPr lvl="1">
              <a:buFont typeface="Calibri" panose="020F0502020204030204" pitchFamily="34" charset="0"/>
              <a:buChar char="–"/>
            </a:pPr>
            <a:r>
              <a:rPr lang="en-US" dirty="0"/>
              <a:t>Provides needed assurance to data users that the reported PFAS results are both precise and accurate</a:t>
            </a:r>
          </a:p>
        </p:txBody>
      </p:sp>
    </p:spTree>
    <p:extLst>
      <p:ext uri="{BB962C8B-B14F-4D97-AF65-F5344CB8AC3E}">
        <p14:creationId xmlns:p14="http://schemas.microsoft.com/office/powerpoint/2010/main" val="693521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D20C5-F002-42B6-A51C-15F2A19D4558}"/>
              </a:ext>
            </a:extLst>
          </p:cNvPr>
          <p:cNvSpPr>
            <a:spLocks noGrp="1"/>
          </p:cNvSpPr>
          <p:nvPr>
            <p:ph type="title"/>
          </p:nvPr>
        </p:nvSpPr>
        <p:spPr/>
        <p:txBody>
          <a:bodyPr>
            <a:normAutofit fontScale="90000"/>
          </a:bodyPr>
          <a:lstStyle/>
          <a:p>
            <a:r>
              <a:rPr lang="en-US" dirty="0"/>
              <a:t>PFAS Contamination Data</a:t>
            </a:r>
          </a:p>
        </p:txBody>
      </p:sp>
      <p:sp>
        <p:nvSpPr>
          <p:cNvPr id="3" name="Content Placeholder 2">
            <a:extLst>
              <a:ext uri="{FF2B5EF4-FFF2-40B4-BE49-F238E27FC236}">
                <a16:creationId xmlns:a16="http://schemas.microsoft.com/office/drawing/2014/main" id="{DC1E1A9F-C27D-4F4C-A8E0-D11A35BEFC2B}"/>
              </a:ext>
            </a:extLst>
          </p:cNvPr>
          <p:cNvSpPr>
            <a:spLocks noGrp="1"/>
          </p:cNvSpPr>
          <p:nvPr>
            <p:ph idx="1"/>
          </p:nvPr>
        </p:nvSpPr>
        <p:spPr>
          <a:xfrm>
            <a:off x="838200" y="1825625"/>
            <a:ext cx="10515600" cy="4583564"/>
          </a:xfrm>
        </p:spPr>
        <p:txBody>
          <a:bodyPr>
            <a:normAutofit fontScale="92500" lnSpcReduction="10000"/>
          </a:bodyPr>
          <a:lstStyle/>
          <a:p>
            <a:r>
              <a:rPr lang="en-US" sz="3000" dirty="0"/>
              <a:t>98 aqueous field samples (236 in triplicate) have been prepared/analyzed since triplicate requirement enacted in November 2020</a:t>
            </a:r>
          </a:p>
          <a:p>
            <a:r>
              <a:rPr lang="en-US" sz="3000" dirty="0"/>
              <a:t>Method blanks, reporting limit checks, blank spikes, and triplicate field data all monitored for erratic contamination</a:t>
            </a:r>
          </a:p>
          <a:p>
            <a:pPr lvl="1">
              <a:buFont typeface="Calibri" panose="020F0502020204030204" pitchFamily="34" charset="0"/>
              <a:buChar char="–"/>
            </a:pPr>
            <a:r>
              <a:rPr lang="en-US" sz="2600" dirty="0"/>
              <a:t>2 method blanks, 2 reporting limit checks, and 2 blank spikes required for each batch of 20 (including triplicates) field samples</a:t>
            </a:r>
          </a:p>
          <a:p>
            <a:pPr lvl="1">
              <a:buFont typeface="Calibri" panose="020F0502020204030204" pitchFamily="34" charset="0"/>
              <a:buChar char="–"/>
            </a:pPr>
            <a:r>
              <a:rPr lang="en-US" sz="2600" dirty="0"/>
              <a:t>7,776 data points collected and evaluated</a:t>
            </a:r>
          </a:p>
          <a:p>
            <a:r>
              <a:rPr lang="en-US" sz="3000" dirty="0"/>
              <a:t>Contamination is determined using percent difference between the 3 replicates</a:t>
            </a:r>
          </a:p>
          <a:p>
            <a:pPr lvl="1">
              <a:buFont typeface="Calibri" panose="020F0502020204030204" pitchFamily="34" charset="0"/>
              <a:buChar char="–"/>
            </a:pPr>
            <a:r>
              <a:rPr lang="en-US" sz="2600" dirty="0"/>
              <a:t>± 30% difference is limit used to determine if result is a false positive or biased high</a:t>
            </a:r>
          </a:p>
        </p:txBody>
      </p:sp>
    </p:spTree>
    <p:extLst>
      <p:ext uri="{BB962C8B-B14F-4D97-AF65-F5344CB8AC3E}">
        <p14:creationId xmlns:p14="http://schemas.microsoft.com/office/powerpoint/2010/main" val="410887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F06BEE1-65B8-493F-94D6-73FF3CF648EB}"/>
              </a:ext>
            </a:extLst>
          </p:cNvPr>
          <p:cNvSpPr>
            <a:spLocks noGrp="1"/>
          </p:cNvSpPr>
          <p:nvPr>
            <p:ph type="title"/>
          </p:nvPr>
        </p:nvSpPr>
        <p:spPr/>
        <p:txBody>
          <a:bodyPr>
            <a:normAutofit fontScale="90000"/>
          </a:bodyPr>
          <a:lstStyle/>
          <a:p>
            <a:r>
              <a:rPr lang="en-US" dirty="0"/>
              <a:t>PFAS Contamination Data</a:t>
            </a:r>
          </a:p>
        </p:txBody>
      </p:sp>
      <p:sp>
        <p:nvSpPr>
          <p:cNvPr id="10" name="Content Placeholder 9">
            <a:extLst>
              <a:ext uri="{FF2B5EF4-FFF2-40B4-BE49-F238E27FC236}">
                <a16:creationId xmlns:a16="http://schemas.microsoft.com/office/drawing/2014/main" id="{84BC79CE-9E9C-42E6-9F46-1EE9B2583A45}"/>
              </a:ext>
            </a:extLst>
          </p:cNvPr>
          <p:cNvSpPr>
            <a:spLocks noGrp="1"/>
          </p:cNvSpPr>
          <p:nvPr>
            <p:ph idx="1"/>
          </p:nvPr>
        </p:nvSpPr>
        <p:spPr/>
        <p:txBody>
          <a:bodyPr/>
          <a:lstStyle/>
          <a:p>
            <a:pPr marL="0" indent="0">
              <a:buNone/>
            </a:pPr>
            <a:r>
              <a:rPr lang="en-US" u="sng" dirty="0"/>
              <a:t>Example of False Positive Result</a:t>
            </a:r>
          </a:p>
          <a:p>
            <a:r>
              <a:rPr lang="en-US" dirty="0"/>
              <a:t>PFOS in field sample 2102012-02 was flagged “T” in the data report to notify the client that the data point is likely a false positive</a:t>
            </a:r>
          </a:p>
        </p:txBody>
      </p:sp>
      <p:graphicFrame>
        <p:nvGraphicFramePr>
          <p:cNvPr id="11" name="Table 10">
            <a:extLst>
              <a:ext uri="{FF2B5EF4-FFF2-40B4-BE49-F238E27FC236}">
                <a16:creationId xmlns:a16="http://schemas.microsoft.com/office/drawing/2014/main" id="{F4503C8F-5C9D-480C-9416-A4A2478D11BF}"/>
              </a:ext>
            </a:extLst>
          </p:cNvPr>
          <p:cNvGraphicFramePr>
            <a:graphicFrameLocks noGrp="1"/>
          </p:cNvGraphicFramePr>
          <p:nvPr>
            <p:extLst>
              <p:ext uri="{D42A27DB-BD31-4B8C-83A1-F6EECF244321}">
                <p14:modId xmlns:p14="http://schemas.microsoft.com/office/powerpoint/2010/main" val="3497984554"/>
              </p:ext>
            </p:extLst>
          </p:nvPr>
        </p:nvGraphicFramePr>
        <p:xfrm>
          <a:off x="1187486" y="3806505"/>
          <a:ext cx="9817027" cy="1617371"/>
        </p:xfrm>
        <a:graphic>
          <a:graphicData uri="http://schemas.openxmlformats.org/drawingml/2006/table">
            <a:tbl>
              <a:tblPr>
                <a:tableStyleId>{BDBED569-4797-4DF1-A0F4-6AAB3CD982D8}</a:tableStyleId>
              </a:tblPr>
              <a:tblGrid>
                <a:gridCol w="1363663">
                  <a:extLst>
                    <a:ext uri="{9D8B030D-6E8A-4147-A177-3AD203B41FA5}">
                      <a16:colId xmlns:a16="http://schemas.microsoft.com/office/drawing/2014/main" val="2111188271"/>
                    </a:ext>
                  </a:extLst>
                </a:gridCol>
                <a:gridCol w="708152">
                  <a:extLst>
                    <a:ext uri="{9D8B030D-6E8A-4147-A177-3AD203B41FA5}">
                      <a16:colId xmlns:a16="http://schemas.microsoft.com/office/drawing/2014/main" val="3565235632"/>
                    </a:ext>
                  </a:extLst>
                </a:gridCol>
                <a:gridCol w="1458709">
                  <a:extLst>
                    <a:ext uri="{9D8B030D-6E8A-4147-A177-3AD203B41FA5}">
                      <a16:colId xmlns:a16="http://schemas.microsoft.com/office/drawing/2014/main" val="710329516"/>
                    </a:ext>
                  </a:extLst>
                </a:gridCol>
                <a:gridCol w="1300293">
                  <a:extLst>
                    <a:ext uri="{9D8B030D-6E8A-4147-A177-3AD203B41FA5}">
                      <a16:colId xmlns:a16="http://schemas.microsoft.com/office/drawing/2014/main" val="1653291477"/>
                    </a:ext>
                  </a:extLst>
                </a:gridCol>
                <a:gridCol w="1556766">
                  <a:extLst>
                    <a:ext uri="{9D8B030D-6E8A-4147-A177-3AD203B41FA5}">
                      <a16:colId xmlns:a16="http://schemas.microsoft.com/office/drawing/2014/main" val="3893856052"/>
                    </a:ext>
                  </a:extLst>
                </a:gridCol>
                <a:gridCol w="1556766">
                  <a:extLst>
                    <a:ext uri="{9D8B030D-6E8A-4147-A177-3AD203B41FA5}">
                      <a16:colId xmlns:a16="http://schemas.microsoft.com/office/drawing/2014/main" val="3568007124"/>
                    </a:ext>
                  </a:extLst>
                </a:gridCol>
                <a:gridCol w="1872678">
                  <a:extLst>
                    <a:ext uri="{9D8B030D-6E8A-4147-A177-3AD203B41FA5}">
                      <a16:colId xmlns:a16="http://schemas.microsoft.com/office/drawing/2014/main" val="1029371477"/>
                    </a:ext>
                  </a:extLst>
                </a:gridCol>
              </a:tblGrid>
              <a:tr h="231198">
                <a:tc>
                  <a:txBody>
                    <a:bodyPr/>
                    <a:lstStyle/>
                    <a:p>
                      <a:pPr algn="l" fontAlgn="b"/>
                      <a:endParaRPr lang="en-US" sz="1400" b="1" i="0" u="sng"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l" fontAlgn="b"/>
                      <a:endParaRPr lang="en-US" sz="1400" b="0"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400" i="1" u="none" strike="noStrike" dirty="0">
                          <a:effectLst/>
                        </a:rPr>
                        <a:t>≥ Reported RL</a:t>
                      </a:r>
                      <a:endParaRPr lang="en-US" sz="1400" b="0" i="1" u="none" strike="noStrike" dirty="0">
                        <a:solidFill>
                          <a:srgbClr val="000000"/>
                        </a:solidFill>
                        <a:effectLst/>
                        <a:latin typeface="Calibri" panose="020F0502020204030204" pitchFamily="34" charset="0"/>
                      </a:endParaRPr>
                    </a:p>
                  </a:txBody>
                  <a:tcPr marL="6350" marR="6350" marT="6350" marB="0" anchor="ctr">
                    <a:solidFill>
                      <a:srgbClr val="FFFF00"/>
                    </a:solidFill>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gridSpan="3">
                  <a:txBody>
                    <a:bodyPr/>
                    <a:lstStyle/>
                    <a:p>
                      <a:pPr algn="ctr" fontAlgn="b"/>
                      <a:r>
                        <a:rPr lang="en-US" sz="1400" i="1" u="none" strike="noStrike" dirty="0">
                          <a:effectLst/>
                        </a:rPr>
                        <a:t>&gt; ± 30% Difference (D) Limit</a:t>
                      </a:r>
                      <a:endParaRPr lang="en-US" sz="1400" b="0" i="1" u="none" strike="noStrike" dirty="0">
                        <a:solidFill>
                          <a:srgbClr val="000000"/>
                        </a:solidFill>
                        <a:effectLst/>
                        <a:latin typeface="Calibri" panose="020F0502020204030204" pitchFamily="34" charset="0"/>
                      </a:endParaRPr>
                    </a:p>
                  </a:txBody>
                  <a:tcPr marL="6350" marR="6350" marT="6350" marB="0" anchor="ctr">
                    <a:solidFill>
                      <a:srgbClr val="FF0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0660119"/>
                  </a:ext>
                </a:extLst>
              </a:tr>
              <a:tr h="386823">
                <a:tc>
                  <a:txBody>
                    <a:bodyPr/>
                    <a:lstStyle/>
                    <a:p>
                      <a:pPr algn="ctr" fontAlgn="b"/>
                      <a:r>
                        <a:rPr lang="en-US" sz="1600" b="1" u="none" strike="noStrike" dirty="0">
                          <a:effectLst/>
                        </a:rPr>
                        <a:t>Sample ID</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b="1" u="none" strike="noStrike">
                          <a:effectLst/>
                        </a:rPr>
                        <a:t>Analyte</a:t>
                      </a:r>
                      <a:endParaRPr lang="en-US" sz="1600" b="1"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b="1" u="none" strike="noStrike" dirty="0">
                          <a:effectLst/>
                        </a:rPr>
                        <a:t>Reported Result (ppt)</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b="1" u="none" strike="noStrike" dirty="0">
                          <a:effectLst/>
                        </a:rPr>
                        <a:t>Reported RL (ppt)</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b="1" u="none" strike="noStrike" dirty="0">
                          <a:effectLst/>
                        </a:rPr>
                        <a:t>%D -02 vs. -02RE1</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b="1" u="none" strike="noStrike" dirty="0">
                          <a:effectLst/>
                        </a:rPr>
                        <a:t>%D -02 vs. -02RE2</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b="1" u="none" strike="noStrike" dirty="0">
                          <a:effectLst/>
                        </a:rPr>
                        <a:t>%D -02RE1 vs. -02RE2</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bg1"/>
                    </a:solidFill>
                  </a:tcPr>
                </a:tc>
                <a:extLst>
                  <a:ext uri="{0D108BD9-81ED-4DB2-BD59-A6C34878D82A}">
                    <a16:rowId xmlns:a16="http://schemas.microsoft.com/office/drawing/2014/main" val="1991565305"/>
                  </a:ext>
                </a:extLst>
              </a:tr>
              <a:tr h="297381">
                <a:tc>
                  <a:txBody>
                    <a:bodyPr/>
                    <a:lstStyle/>
                    <a:p>
                      <a:pPr algn="l" fontAlgn="b"/>
                      <a:r>
                        <a:rPr lang="en-US" sz="1600" u="none" strike="noStrike">
                          <a:effectLst/>
                        </a:rPr>
                        <a:t>2102012-02</a:t>
                      </a:r>
                      <a:endParaRPr lang="en-US" sz="1600" b="0"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PFOS</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28.9</a:t>
                      </a:r>
                      <a:endParaRPr lang="en-US" sz="1600" b="0" i="0" u="none" strike="noStrike" dirty="0">
                        <a:solidFill>
                          <a:srgbClr val="000000"/>
                        </a:solidFill>
                        <a:effectLst/>
                        <a:latin typeface="Calibri" panose="020F0502020204030204" pitchFamily="34" charset="0"/>
                      </a:endParaRPr>
                    </a:p>
                  </a:txBody>
                  <a:tcPr marL="6350" marR="6350" marT="6350" marB="0" anchor="b">
                    <a:solidFill>
                      <a:srgbClr val="FFFF00"/>
                    </a:solidFill>
                  </a:tcPr>
                </a:tc>
                <a:tc>
                  <a:txBody>
                    <a:bodyPr/>
                    <a:lstStyle/>
                    <a:p>
                      <a:pPr algn="ctr" fontAlgn="b"/>
                      <a:r>
                        <a:rPr lang="en-US" sz="1600" u="none" strike="noStrike">
                          <a:effectLst/>
                        </a:rPr>
                        <a:t>11.1</a:t>
                      </a:r>
                      <a:endParaRPr lang="en-US" sz="1600" b="0"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826</a:t>
                      </a:r>
                      <a:endParaRPr lang="en-US" sz="1600" b="0" i="0" u="none" strike="noStrike" dirty="0">
                        <a:solidFill>
                          <a:srgbClr val="000000"/>
                        </a:solidFill>
                        <a:effectLst/>
                        <a:latin typeface="Calibri" panose="020F0502020204030204" pitchFamily="34" charset="0"/>
                      </a:endParaRPr>
                    </a:p>
                  </a:txBody>
                  <a:tcPr marL="6350" marR="6350" marT="6350" marB="0" anchor="b">
                    <a:solidFill>
                      <a:srgbClr val="FF0000"/>
                    </a:solidFill>
                  </a:tcPr>
                </a:tc>
                <a:tc>
                  <a:txBody>
                    <a:bodyPr/>
                    <a:lstStyle/>
                    <a:p>
                      <a:pPr algn="ctr" fontAlgn="b"/>
                      <a:r>
                        <a:rPr lang="en-US" sz="1600" u="none" strike="noStrike" dirty="0">
                          <a:effectLst/>
                        </a:rPr>
                        <a:t>820</a:t>
                      </a:r>
                      <a:endParaRPr lang="en-US" sz="1600" b="0" i="0" u="none" strike="noStrike" dirty="0">
                        <a:solidFill>
                          <a:srgbClr val="000000"/>
                        </a:solidFill>
                        <a:effectLst/>
                        <a:latin typeface="Calibri" panose="020F0502020204030204" pitchFamily="34" charset="0"/>
                      </a:endParaRPr>
                    </a:p>
                  </a:txBody>
                  <a:tcPr marL="6350" marR="6350" marT="6350" marB="0" anchor="b">
                    <a:solidFill>
                      <a:srgbClr val="FF0000"/>
                    </a:solidFill>
                  </a:tcPr>
                </a:tc>
                <a:tc>
                  <a:txBody>
                    <a:bodyPr/>
                    <a:lstStyle/>
                    <a:p>
                      <a:pPr algn="ctr" fontAlgn="b"/>
                      <a:r>
                        <a:rPr lang="en-US" sz="1600" u="none" strike="noStrike" dirty="0">
                          <a:effectLst/>
                        </a:rPr>
                        <a:t>-0.64</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extLst>
                  <a:ext uri="{0D108BD9-81ED-4DB2-BD59-A6C34878D82A}">
                    <a16:rowId xmlns:a16="http://schemas.microsoft.com/office/drawing/2014/main" val="2214585236"/>
                  </a:ext>
                </a:extLst>
              </a:tr>
              <a:tr h="297381">
                <a:tc>
                  <a:txBody>
                    <a:bodyPr/>
                    <a:lstStyle/>
                    <a:p>
                      <a:pPr algn="l" fontAlgn="b"/>
                      <a:r>
                        <a:rPr lang="en-US" sz="1600" u="none" strike="noStrike">
                          <a:effectLst/>
                        </a:rPr>
                        <a:t>2102012-02RE1</a:t>
                      </a:r>
                      <a:endParaRPr lang="en-US" sz="1600" b="0"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PFOS</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a:effectLst/>
                        </a:rPr>
                        <a:t>3.12</a:t>
                      </a:r>
                      <a:endParaRPr lang="en-US" sz="1600" b="0"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a:effectLst/>
                        </a:rPr>
                        <a:t>10.3</a:t>
                      </a:r>
                      <a:endParaRPr lang="en-US" sz="1600" b="0"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extLst>
                  <a:ext uri="{0D108BD9-81ED-4DB2-BD59-A6C34878D82A}">
                    <a16:rowId xmlns:a16="http://schemas.microsoft.com/office/drawing/2014/main" val="2443735206"/>
                  </a:ext>
                </a:extLst>
              </a:tr>
              <a:tr h="297381">
                <a:tc>
                  <a:txBody>
                    <a:bodyPr/>
                    <a:lstStyle/>
                    <a:p>
                      <a:pPr algn="l" fontAlgn="b"/>
                      <a:r>
                        <a:rPr lang="en-US" sz="1600" u="none" strike="noStrike">
                          <a:effectLst/>
                        </a:rPr>
                        <a:t>2102012-02RE2</a:t>
                      </a:r>
                      <a:endParaRPr lang="en-US" sz="1600" b="0" i="0" u="none" strike="noStrike">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PFOS</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3.14</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10.1</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extLst>
                  <a:ext uri="{0D108BD9-81ED-4DB2-BD59-A6C34878D82A}">
                    <a16:rowId xmlns:a16="http://schemas.microsoft.com/office/drawing/2014/main" val="1696867701"/>
                  </a:ext>
                </a:extLst>
              </a:tr>
            </a:tbl>
          </a:graphicData>
        </a:graphic>
      </p:graphicFrame>
    </p:spTree>
    <p:extLst>
      <p:ext uri="{BB962C8B-B14F-4D97-AF65-F5344CB8AC3E}">
        <p14:creationId xmlns:p14="http://schemas.microsoft.com/office/powerpoint/2010/main" val="1036491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979E5-13BE-44F8-8F4B-1258B5940DBE}"/>
              </a:ext>
            </a:extLst>
          </p:cNvPr>
          <p:cNvSpPr>
            <a:spLocks noGrp="1"/>
          </p:cNvSpPr>
          <p:nvPr>
            <p:ph type="title"/>
          </p:nvPr>
        </p:nvSpPr>
        <p:spPr/>
        <p:txBody>
          <a:bodyPr>
            <a:normAutofit fontScale="90000"/>
          </a:bodyPr>
          <a:lstStyle/>
          <a:p>
            <a:r>
              <a:rPr lang="en-US" dirty="0"/>
              <a:t>PFAS Contamination Data</a:t>
            </a:r>
          </a:p>
        </p:txBody>
      </p:sp>
      <p:graphicFrame>
        <p:nvGraphicFramePr>
          <p:cNvPr id="3" name="Chart 2">
            <a:extLst>
              <a:ext uri="{FF2B5EF4-FFF2-40B4-BE49-F238E27FC236}">
                <a16:creationId xmlns:a16="http://schemas.microsoft.com/office/drawing/2014/main" id="{742789A2-FEB3-4641-9E36-FF5F191134B2}"/>
              </a:ext>
            </a:extLst>
          </p:cNvPr>
          <p:cNvGraphicFramePr>
            <a:graphicFrameLocks/>
          </p:cNvGraphicFramePr>
          <p:nvPr>
            <p:extLst>
              <p:ext uri="{D42A27DB-BD31-4B8C-83A1-F6EECF244321}">
                <p14:modId xmlns:p14="http://schemas.microsoft.com/office/powerpoint/2010/main" val="3056763047"/>
              </p:ext>
            </p:extLst>
          </p:nvPr>
        </p:nvGraphicFramePr>
        <p:xfrm>
          <a:off x="1702593" y="1809749"/>
          <a:ext cx="8786813" cy="47815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5710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296478-9C06-4334-8420-48B000B64976}"/>
              </a:ext>
            </a:extLst>
          </p:cNvPr>
          <p:cNvSpPr>
            <a:spLocks noGrp="1"/>
          </p:cNvSpPr>
          <p:nvPr>
            <p:ph type="title"/>
          </p:nvPr>
        </p:nvSpPr>
        <p:spPr/>
        <p:txBody>
          <a:bodyPr>
            <a:normAutofit fontScale="90000"/>
          </a:bodyPr>
          <a:lstStyle/>
          <a:p>
            <a:r>
              <a:rPr lang="en-US" dirty="0"/>
              <a:t>PFAS Contamination Data</a:t>
            </a:r>
          </a:p>
        </p:txBody>
      </p:sp>
      <p:graphicFrame>
        <p:nvGraphicFramePr>
          <p:cNvPr id="6" name="Chart 5">
            <a:extLst>
              <a:ext uri="{FF2B5EF4-FFF2-40B4-BE49-F238E27FC236}">
                <a16:creationId xmlns:a16="http://schemas.microsoft.com/office/drawing/2014/main" id="{7CC88584-033D-4C61-B1DF-7D7D542BBA0E}"/>
              </a:ext>
            </a:extLst>
          </p:cNvPr>
          <p:cNvGraphicFramePr>
            <a:graphicFrameLocks/>
          </p:cNvGraphicFramePr>
          <p:nvPr>
            <p:extLst>
              <p:ext uri="{D42A27DB-BD31-4B8C-83A1-F6EECF244321}">
                <p14:modId xmlns:p14="http://schemas.microsoft.com/office/powerpoint/2010/main" val="2045986947"/>
              </p:ext>
            </p:extLst>
          </p:nvPr>
        </p:nvGraphicFramePr>
        <p:xfrm>
          <a:off x="1600597" y="1836736"/>
          <a:ext cx="8990806" cy="469741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
            <a:extLst>
              <a:ext uri="{FF2B5EF4-FFF2-40B4-BE49-F238E27FC236}">
                <a16:creationId xmlns:a16="http://schemas.microsoft.com/office/drawing/2014/main" id="{BFF82FC4-BDD7-49AB-8412-C2909AB93678}"/>
              </a:ext>
            </a:extLst>
          </p:cNvPr>
          <p:cNvSpPr txBox="1"/>
          <p:nvPr/>
        </p:nvSpPr>
        <p:spPr>
          <a:xfrm>
            <a:off x="8467725" y="2519362"/>
            <a:ext cx="1543050" cy="542925"/>
          </a:xfrm>
          <a:prstGeom prst="rect">
            <a:avLst/>
          </a:prstGeom>
          <a:solidFill>
            <a:srgbClr val="F9F9F9"/>
          </a:solidFill>
          <a:ln>
            <a:solidFill>
              <a:schemeClr val="tx1"/>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a:t>129 contaminated data points</a:t>
            </a:r>
          </a:p>
        </p:txBody>
      </p:sp>
    </p:spTree>
    <p:extLst>
      <p:ext uri="{BB962C8B-B14F-4D97-AF65-F5344CB8AC3E}">
        <p14:creationId xmlns:p14="http://schemas.microsoft.com/office/powerpoint/2010/main" val="2895870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3EC29-7538-41C5-8B94-E9A1806496E7}"/>
              </a:ext>
            </a:extLst>
          </p:cNvPr>
          <p:cNvSpPr>
            <a:spLocks noGrp="1"/>
          </p:cNvSpPr>
          <p:nvPr>
            <p:ph type="title"/>
          </p:nvPr>
        </p:nvSpPr>
        <p:spPr/>
        <p:txBody>
          <a:bodyPr>
            <a:normAutofit fontScale="90000"/>
          </a:bodyPr>
          <a:lstStyle/>
          <a:p>
            <a:r>
              <a:rPr lang="en-US" dirty="0"/>
              <a:t>PFAS Contamination Data</a:t>
            </a:r>
          </a:p>
        </p:txBody>
      </p:sp>
      <p:graphicFrame>
        <p:nvGraphicFramePr>
          <p:cNvPr id="3" name="Chart 2">
            <a:extLst>
              <a:ext uri="{FF2B5EF4-FFF2-40B4-BE49-F238E27FC236}">
                <a16:creationId xmlns:a16="http://schemas.microsoft.com/office/drawing/2014/main" id="{2C81DF0C-31F4-43CD-91ED-1ED3E96A656B}"/>
              </a:ext>
            </a:extLst>
          </p:cNvPr>
          <p:cNvGraphicFramePr>
            <a:graphicFrameLocks/>
          </p:cNvGraphicFramePr>
          <p:nvPr>
            <p:extLst>
              <p:ext uri="{D42A27DB-BD31-4B8C-83A1-F6EECF244321}">
                <p14:modId xmlns:p14="http://schemas.microsoft.com/office/powerpoint/2010/main" val="1464949800"/>
              </p:ext>
            </p:extLst>
          </p:nvPr>
        </p:nvGraphicFramePr>
        <p:xfrm>
          <a:off x="1693068" y="1824038"/>
          <a:ext cx="8805863" cy="471011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
            <a:extLst>
              <a:ext uri="{FF2B5EF4-FFF2-40B4-BE49-F238E27FC236}">
                <a16:creationId xmlns:a16="http://schemas.microsoft.com/office/drawing/2014/main" id="{74C15934-F1F8-4ED3-B6ED-F6D32C5CE251}"/>
              </a:ext>
            </a:extLst>
          </p:cNvPr>
          <p:cNvSpPr txBox="1"/>
          <p:nvPr/>
        </p:nvSpPr>
        <p:spPr>
          <a:xfrm>
            <a:off x="8791574" y="2471737"/>
            <a:ext cx="1200151" cy="719138"/>
          </a:xfrm>
          <a:prstGeom prst="rect">
            <a:avLst/>
          </a:prstGeom>
          <a:solidFill>
            <a:srgbClr val="F9F9F9"/>
          </a:solidFill>
          <a:ln>
            <a:solidFill>
              <a:schemeClr val="tx1"/>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a:t>20 highest contaminated data points</a:t>
            </a:r>
          </a:p>
        </p:txBody>
      </p:sp>
    </p:spTree>
    <p:extLst>
      <p:ext uri="{BB962C8B-B14F-4D97-AF65-F5344CB8AC3E}">
        <p14:creationId xmlns:p14="http://schemas.microsoft.com/office/powerpoint/2010/main" val="2366705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421DD-85AD-41AD-AECE-776C3C75AF77}"/>
              </a:ext>
            </a:extLst>
          </p:cNvPr>
          <p:cNvSpPr>
            <a:spLocks noGrp="1"/>
          </p:cNvSpPr>
          <p:nvPr>
            <p:ph type="title"/>
          </p:nvPr>
        </p:nvSpPr>
        <p:spPr/>
        <p:txBody>
          <a:bodyPr>
            <a:normAutofit fontScale="90000"/>
          </a:bodyPr>
          <a:lstStyle/>
          <a:p>
            <a:r>
              <a:rPr lang="en-US" dirty="0"/>
              <a:t>PFAS Contamination Data – Summary </a:t>
            </a:r>
          </a:p>
        </p:txBody>
      </p:sp>
      <p:sp>
        <p:nvSpPr>
          <p:cNvPr id="3" name="Content Placeholder 2">
            <a:extLst>
              <a:ext uri="{FF2B5EF4-FFF2-40B4-BE49-F238E27FC236}">
                <a16:creationId xmlns:a16="http://schemas.microsoft.com/office/drawing/2014/main" id="{679BA744-F074-402F-AB9D-0D71CA323D52}"/>
              </a:ext>
            </a:extLst>
          </p:cNvPr>
          <p:cNvSpPr>
            <a:spLocks noGrp="1"/>
          </p:cNvSpPr>
          <p:nvPr>
            <p:ph idx="1"/>
          </p:nvPr>
        </p:nvSpPr>
        <p:spPr/>
        <p:txBody>
          <a:bodyPr>
            <a:normAutofit/>
          </a:bodyPr>
          <a:lstStyle/>
          <a:p>
            <a:r>
              <a:rPr lang="en-US" dirty="0"/>
              <a:t>Additional statistics:</a:t>
            </a:r>
          </a:p>
          <a:p>
            <a:pPr lvl="1">
              <a:buFont typeface="Calibri" panose="020F0502020204030204" pitchFamily="34" charset="0"/>
              <a:buChar char="–"/>
            </a:pPr>
            <a:r>
              <a:rPr lang="en-US" dirty="0"/>
              <a:t>88% of Region 5 lab PFAS method target analytes affected by continued erratic contamination</a:t>
            </a:r>
          </a:p>
          <a:p>
            <a:pPr lvl="1">
              <a:buFont typeface="Calibri" panose="020F0502020204030204" pitchFamily="34" charset="0"/>
              <a:buChar char="–"/>
            </a:pPr>
            <a:r>
              <a:rPr lang="en-US" dirty="0"/>
              <a:t>67% of contaminated data points at or near method reporting limits</a:t>
            </a:r>
          </a:p>
          <a:p>
            <a:pPr lvl="1">
              <a:buFont typeface="Calibri" panose="020F0502020204030204" pitchFamily="34" charset="0"/>
              <a:buChar char="–"/>
            </a:pPr>
            <a:r>
              <a:rPr lang="en-US" dirty="0"/>
              <a:t>On average, 2% of data points from each data set impacted by contamination</a:t>
            </a:r>
          </a:p>
          <a:p>
            <a:r>
              <a:rPr lang="en-US" dirty="0"/>
              <a:t>Caution should still be taken by data users when evaluating data variability in low-level results in terms of project decision making as replicate PFAS samples are co-located</a:t>
            </a:r>
          </a:p>
          <a:p>
            <a:r>
              <a:rPr lang="en-US" dirty="0"/>
              <a:t>Long-term solution: consumable vendors provide certified, trace-level (low ppt) PFAS-free products</a:t>
            </a:r>
          </a:p>
        </p:txBody>
      </p:sp>
    </p:spTree>
    <p:extLst>
      <p:ext uri="{BB962C8B-B14F-4D97-AF65-F5344CB8AC3E}">
        <p14:creationId xmlns:p14="http://schemas.microsoft.com/office/powerpoint/2010/main" val="1251942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B53A-0B37-4CE0-90B0-1A34E8794116}"/>
              </a:ext>
            </a:extLst>
          </p:cNvPr>
          <p:cNvSpPr>
            <a:spLocks noGrp="1"/>
          </p:cNvSpPr>
          <p:nvPr>
            <p:ph type="title"/>
          </p:nvPr>
        </p:nvSpPr>
        <p:spPr/>
        <p:txBody>
          <a:bodyPr>
            <a:normAutofit fontScale="90000"/>
          </a:bodyPr>
          <a:lstStyle/>
          <a:p>
            <a:r>
              <a:rPr lang="en-US" dirty="0"/>
              <a:t>Considerations When Requesting PFAS Analysis</a:t>
            </a:r>
          </a:p>
        </p:txBody>
      </p:sp>
      <p:graphicFrame>
        <p:nvGraphicFramePr>
          <p:cNvPr id="4" name="Content Placeholder 3">
            <a:extLst>
              <a:ext uri="{FF2B5EF4-FFF2-40B4-BE49-F238E27FC236}">
                <a16:creationId xmlns:a16="http://schemas.microsoft.com/office/drawing/2014/main" id="{1A9F92BF-49BC-4585-97AB-B8AA81E95917}"/>
              </a:ext>
            </a:extLst>
          </p:cNvPr>
          <p:cNvGraphicFramePr>
            <a:graphicFrameLocks noGrp="1"/>
          </p:cNvGraphicFramePr>
          <p:nvPr>
            <p:ph idx="1"/>
            <p:extLst>
              <p:ext uri="{D42A27DB-BD31-4B8C-83A1-F6EECF244321}">
                <p14:modId xmlns:p14="http://schemas.microsoft.com/office/powerpoint/2010/main" val="2383913746"/>
              </p:ext>
            </p:extLst>
          </p:nvPr>
        </p:nvGraphicFramePr>
        <p:xfrm>
          <a:off x="672589" y="2648734"/>
          <a:ext cx="10846822" cy="2862833"/>
        </p:xfrm>
        <a:graphic>
          <a:graphicData uri="http://schemas.openxmlformats.org/drawingml/2006/table">
            <a:tbl>
              <a:tblPr firstRow="1" firstCol="1" bandRow="1">
                <a:tableStyleId>{BDBED569-4797-4DF1-A0F4-6AAB3CD982D8}</a:tableStyleId>
              </a:tblPr>
              <a:tblGrid>
                <a:gridCol w="2081686">
                  <a:extLst>
                    <a:ext uri="{9D8B030D-6E8A-4147-A177-3AD203B41FA5}">
                      <a16:colId xmlns:a16="http://schemas.microsoft.com/office/drawing/2014/main" val="1106275539"/>
                    </a:ext>
                  </a:extLst>
                </a:gridCol>
                <a:gridCol w="2224596">
                  <a:extLst>
                    <a:ext uri="{9D8B030D-6E8A-4147-A177-3AD203B41FA5}">
                      <a16:colId xmlns:a16="http://schemas.microsoft.com/office/drawing/2014/main" val="1994942652"/>
                    </a:ext>
                  </a:extLst>
                </a:gridCol>
                <a:gridCol w="2224596">
                  <a:extLst>
                    <a:ext uri="{9D8B030D-6E8A-4147-A177-3AD203B41FA5}">
                      <a16:colId xmlns:a16="http://schemas.microsoft.com/office/drawing/2014/main" val="1151303734"/>
                    </a:ext>
                  </a:extLst>
                </a:gridCol>
                <a:gridCol w="2134806">
                  <a:extLst>
                    <a:ext uri="{9D8B030D-6E8A-4147-A177-3AD203B41FA5}">
                      <a16:colId xmlns:a16="http://schemas.microsoft.com/office/drawing/2014/main" val="4171976695"/>
                    </a:ext>
                  </a:extLst>
                </a:gridCol>
                <a:gridCol w="2181138">
                  <a:extLst>
                    <a:ext uri="{9D8B030D-6E8A-4147-A177-3AD203B41FA5}">
                      <a16:colId xmlns:a16="http://schemas.microsoft.com/office/drawing/2014/main" val="3200500071"/>
                    </a:ext>
                  </a:extLst>
                </a:gridCol>
              </a:tblGrid>
              <a:tr h="556487">
                <a:tc>
                  <a:txBody>
                    <a:bodyPr/>
                    <a:lstStyle/>
                    <a:p>
                      <a:endParaRPr lang="en-US" sz="1600" dirty="0">
                        <a:effectLst/>
                        <a:latin typeface="+mn-lt"/>
                      </a:endParaRPr>
                    </a:p>
                  </a:txBody>
                  <a:tcPr marL="68580" marR="68580" marT="0" marB="0" anchor="b">
                    <a:solidFill>
                      <a:schemeClr val="bg1"/>
                    </a:solidFill>
                  </a:tcPr>
                </a:tc>
                <a:tc>
                  <a:txBody>
                    <a:bodyPr/>
                    <a:lstStyle/>
                    <a:p>
                      <a:pPr marL="0" marR="0" algn="ctr">
                        <a:spcBef>
                          <a:spcPts val="0"/>
                        </a:spcBef>
                        <a:spcAft>
                          <a:spcPts val="0"/>
                        </a:spcAft>
                      </a:pPr>
                      <a:r>
                        <a:rPr lang="en-US" sz="1600" dirty="0">
                          <a:effectLst/>
                          <a:latin typeface="+mn-lt"/>
                        </a:rPr>
                        <a:t>EPA Method</a:t>
                      </a:r>
                    </a:p>
                    <a:p>
                      <a:pPr marL="0" marR="0" algn="ctr">
                        <a:spcBef>
                          <a:spcPts val="0"/>
                        </a:spcBef>
                        <a:spcAft>
                          <a:spcPts val="0"/>
                        </a:spcAft>
                      </a:pPr>
                      <a:r>
                        <a:rPr lang="en-US" sz="1600" dirty="0">
                          <a:effectLst/>
                          <a:latin typeface="+mn-lt"/>
                        </a:rPr>
                        <a:t>533</a:t>
                      </a:r>
                      <a:endParaRPr lang="en-US" sz="1600" dirty="0">
                        <a:effectLst/>
                        <a:latin typeface="+mn-lt"/>
                        <a:ea typeface="Calibri" panose="020F0502020204030204" pitchFamily="34" charset="0"/>
                      </a:endParaRPr>
                    </a:p>
                  </a:txBody>
                  <a:tcPr marL="68580" marR="68580" marT="0" marB="0" anchor="b">
                    <a:solidFill>
                      <a:schemeClr val="accent2">
                        <a:lumMod val="20000"/>
                        <a:lumOff val="80000"/>
                      </a:schemeClr>
                    </a:solidFill>
                  </a:tcPr>
                </a:tc>
                <a:tc>
                  <a:txBody>
                    <a:bodyPr/>
                    <a:lstStyle/>
                    <a:p>
                      <a:pPr marL="0" marR="0" algn="ctr">
                        <a:spcBef>
                          <a:spcPts val="0"/>
                        </a:spcBef>
                        <a:spcAft>
                          <a:spcPts val="0"/>
                        </a:spcAft>
                      </a:pPr>
                      <a:r>
                        <a:rPr lang="en-US" sz="1600" dirty="0">
                          <a:effectLst/>
                          <a:latin typeface="+mn-lt"/>
                        </a:rPr>
                        <a:t>EPA Method</a:t>
                      </a:r>
                    </a:p>
                    <a:p>
                      <a:pPr marL="0" marR="0" algn="ctr">
                        <a:spcBef>
                          <a:spcPts val="0"/>
                        </a:spcBef>
                        <a:spcAft>
                          <a:spcPts val="0"/>
                        </a:spcAft>
                      </a:pPr>
                      <a:r>
                        <a:rPr lang="en-US" sz="1600" dirty="0">
                          <a:effectLst/>
                          <a:latin typeface="+mn-lt"/>
                        </a:rPr>
                        <a:t>537.1</a:t>
                      </a:r>
                      <a:endParaRPr lang="en-US" sz="1600" dirty="0">
                        <a:effectLst/>
                        <a:latin typeface="+mn-lt"/>
                        <a:ea typeface="Calibri" panose="020F0502020204030204" pitchFamily="34" charset="0"/>
                      </a:endParaRPr>
                    </a:p>
                  </a:txBody>
                  <a:tcPr marL="68580" marR="68580" marT="0" marB="0" anchor="b">
                    <a:solidFill>
                      <a:schemeClr val="accent2">
                        <a:lumMod val="20000"/>
                        <a:lumOff val="80000"/>
                      </a:schemeClr>
                    </a:solidFill>
                  </a:tcPr>
                </a:tc>
                <a:tc>
                  <a:txBody>
                    <a:bodyPr/>
                    <a:lstStyle/>
                    <a:p>
                      <a:pPr marL="0" marR="0" algn="ctr">
                        <a:spcBef>
                          <a:spcPts val="0"/>
                        </a:spcBef>
                        <a:spcAft>
                          <a:spcPts val="0"/>
                        </a:spcAft>
                      </a:pPr>
                      <a:r>
                        <a:rPr lang="en-US" sz="1600" dirty="0">
                          <a:effectLst/>
                          <a:latin typeface="+mn-lt"/>
                          <a:ea typeface="Calibri" panose="020F0502020204030204" pitchFamily="34" charset="0"/>
                        </a:rPr>
                        <a:t>ASTM Standard</a:t>
                      </a:r>
                    </a:p>
                    <a:p>
                      <a:pPr marL="0" marR="0" algn="ctr">
                        <a:spcBef>
                          <a:spcPts val="0"/>
                        </a:spcBef>
                        <a:spcAft>
                          <a:spcPts val="0"/>
                        </a:spcAft>
                      </a:pPr>
                      <a:r>
                        <a:rPr lang="en-US" sz="1600" dirty="0">
                          <a:effectLst/>
                          <a:latin typeface="+mn-lt"/>
                          <a:ea typeface="Calibri" panose="020F0502020204030204" pitchFamily="34" charset="0"/>
                        </a:rPr>
                        <a:t>D7979</a:t>
                      </a:r>
                    </a:p>
                  </a:txBody>
                  <a:tcPr marL="68580" marR="68580" marT="0" marB="0" anchor="b">
                    <a:solidFill>
                      <a:schemeClr val="accent5">
                        <a:lumMod val="20000"/>
                        <a:lumOff val="80000"/>
                      </a:schemeClr>
                    </a:solidFill>
                  </a:tcPr>
                </a:tc>
                <a:tc>
                  <a:txBody>
                    <a:bodyPr/>
                    <a:lstStyle/>
                    <a:p>
                      <a:pPr marL="0" marR="0" algn="ctr">
                        <a:spcBef>
                          <a:spcPts val="0"/>
                        </a:spcBef>
                        <a:spcAft>
                          <a:spcPts val="0"/>
                        </a:spcAft>
                      </a:pPr>
                      <a:r>
                        <a:rPr lang="en-US" sz="1600" dirty="0">
                          <a:effectLst/>
                          <a:latin typeface="+mn-lt"/>
                        </a:rPr>
                        <a:t>EPA Method</a:t>
                      </a:r>
                    </a:p>
                    <a:p>
                      <a:pPr marL="0" marR="0" algn="ctr">
                        <a:spcBef>
                          <a:spcPts val="0"/>
                        </a:spcBef>
                        <a:spcAft>
                          <a:spcPts val="0"/>
                        </a:spcAft>
                      </a:pPr>
                      <a:r>
                        <a:rPr lang="en-US" sz="1600" dirty="0">
                          <a:effectLst/>
                          <a:latin typeface="+mn-lt"/>
                        </a:rPr>
                        <a:t>8327</a:t>
                      </a:r>
                      <a:endParaRPr lang="en-US" sz="1600" dirty="0">
                        <a:effectLst/>
                        <a:latin typeface="+mn-lt"/>
                        <a:ea typeface="Calibri" panose="020F0502020204030204" pitchFamily="34" charset="0"/>
                      </a:endParaRPr>
                    </a:p>
                  </a:txBody>
                  <a:tcPr marL="68580" marR="68580" marT="0" marB="0" anchor="b">
                    <a:solidFill>
                      <a:schemeClr val="accent5">
                        <a:lumMod val="20000"/>
                        <a:lumOff val="80000"/>
                      </a:schemeClr>
                    </a:solidFill>
                  </a:tcPr>
                </a:tc>
                <a:extLst>
                  <a:ext uri="{0D108BD9-81ED-4DB2-BD59-A6C34878D82A}">
                    <a16:rowId xmlns:a16="http://schemas.microsoft.com/office/drawing/2014/main" val="1089456703"/>
                  </a:ext>
                </a:extLst>
              </a:tr>
              <a:tr h="636885">
                <a:tc>
                  <a:txBody>
                    <a:bodyPr/>
                    <a:lstStyle/>
                    <a:p>
                      <a:pPr marL="0" marR="0">
                        <a:spcBef>
                          <a:spcPts val="0"/>
                        </a:spcBef>
                        <a:spcAft>
                          <a:spcPts val="0"/>
                        </a:spcAft>
                      </a:pPr>
                      <a:r>
                        <a:rPr lang="en-US" sz="1600" dirty="0">
                          <a:effectLst/>
                          <a:latin typeface="+mn-lt"/>
                        </a:rPr>
                        <a:t>Lowest Target Analyte Calibration Range:</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dirty="0">
                          <a:effectLst/>
                          <a:latin typeface="+mn-lt"/>
                        </a:rPr>
                        <a:t>0.5 - 25 ppb</a:t>
                      </a:r>
                    </a:p>
                    <a:p>
                      <a:pPr marL="0" marR="0" algn="ctr">
                        <a:spcBef>
                          <a:spcPts val="0"/>
                        </a:spcBef>
                        <a:spcAft>
                          <a:spcPts val="0"/>
                        </a:spcAft>
                      </a:pPr>
                      <a:r>
                        <a:rPr lang="en-US" sz="1600" dirty="0">
                          <a:effectLst/>
                          <a:latin typeface="+mn-lt"/>
                        </a:rPr>
                        <a:t>(on-column)</a:t>
                      </a:r>
                      <a:endParaRPr lang="en-US" sz="1600" dirty="0">
                        <a:effectLst/>
                        <a:latin typeface="+mn-lt"/>
                        <a:ea typeface="Calibri" panose="020F0502020204030204" pitchFamily="34" charset="0"/>
                      </a:endParaRPr>
                    </a:p>
                  </a:txBody>
                  <a:tcPr marL="68580" marR="68580" marT="0" marB="0" anchor="ctr">
                    <a:solidFill>
                      <a:schemeClr val="accent2">
                        <a:lumMod val="20000"/>
                        <a:lumOff val="80000"/>
                      </a:schemeClr>
                    </a:solidFill>
                  </a:tcPr>
                </a:tc>
                <a:tc>
                  <a:txBody>
                    <a:bodyPr/>
                    <a:lstStyle/>
                    <a:p>
                      <a:pPr marL="0" marR="0" algn="ctr">
                        <a:spcBef>
                          <a:spcPts val="0"/>
                        </a:spcBef>
                        <a:spcAft>
                          <a:spcPts val="0"/>
                        </a:spcAft>
                      </a:pPr>
                      <a:r>
                        <a:rPr lang="en-US" sz="1600" dirty="0">
                          <a:effectLst/>
                          <a:latin typeface="+mn-lt"/>
                        </a:rPr>
                        <a:t>0.5 - 25 ppb*</a:t>
                      </a:r>
                    </a:p>
                    <a:p>
                      <a:pPr marL="0" marR="0" algn="ctr">
                        <a:spcBef>
                          <a:spcPts val="0"/>
                        </a:spcBef>
                        <a:spcAft>
                          <a:spcPts val="0"/>
                        </a:spcAft>
                      </a:pPr>
                      <a:r>
                        <a:rPr lang="en-US" sz="1600" dirty="0">
                          <a:effectLst/>
                          <a:latin typeface="+mn-lt"/>
                        </a:rPr>
                        <a:t>(on-column)</a:t>
                      </a:r>
                    </a:p>
                  </a:txBody>
                  <a:tcPr marL="68580" marR="68580" marT="0" marB="0"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effectLst/>
                          <a:latin typeface="+mn-lt"/>
                        </a:rPr>
                        <a:t>5 - 200 ppt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effectLst/>
                          <a:latin typeface="+mn-lt"/>
                        </a:rPr>
                        <a:t>(on-column)</a:t>
                      </a:r>
                      <a:endParaRPr lang="en-US" sz="1600" dirty="0">
                        <a:effectLst/>
                        <a:latin typeface="+mn-lt"/>
                        <a:ea typeface="Calibri" panose="020F0502020204030204" pitchFamily="34" charset="0"/>
                      </a:endParaRPr>
                    </a:p>
                  </a:txBody>
                  <a:tcPr marL="68580" marR="68580" marT="0" marB="0" anchor="ctr">
                    <a:solidFill>
                      <a:schemeClr val="accent5">
                        <a:lumMod val="20000"/>
                        <a:lumOff val="80000"/>
                      </a:schemeClr>
                    </a:solidFill>
                  </a:tcPr>
                </a:tc>
                <a:tc>
                  <a:txBody>
                    <a:bodyPr/>
                    <a:lstStyle/>
                    <a:p>
                      <a:pPr marL="0" marR="0" algn="ctr">
                        <a:spcBef>
                          <a:spcPts val="0"/>
                        </a:spcBef>
                        <a:spcAft>
                          <a:spcPts val="0"/>
                        </a:spcAft>
                      </a:pPr>
                      <a:r>
                        <a:rPr lang="en-US" sz="1600" dirty="0">
                          <a:effectLst/>
                          <a:latin typeface="+mn-lt"/>
                        </a:rPr>
                        <a:t>5 - 200 ppt</a:t>
                      </a:r>
                    </a:p>
                    <a:p>
                      <a:pPr marL="0" marR="0" algn="ctr">
                        <a:spcBef>
                          <a:spcPts val="0"/>
                        </a:spcBef>
                        <a:spcAft>
                          <a:spcPts val="0"/>
                        </a:spcAft>
                      </a:pPr>
                      <a:r>
                        <a:rPr lang="en-US" sz="1600" dirty="0">
                          <a:effectLst/>
                          <a:latin typeface="+mn-lt"/>
                        </a:rPr>
                        <a:t>(on-column)</a:t>
                      </a:r>
                      <a:endParaRPr lang="en-US" sz="1600" dirty="0">
                        <a:effectLst/>
                        <a:latin typeface="+mn-lt"/>
                        <a:ea typeface="Calibri" panose="020F0502020204030204" pitchFamily="34"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3065156821"/>
                  </a:ext>
                </a:extLst>
              </a:tr>
              <a:tr h="556487">
                <a:tc>
                  <a:txBody>
                    <a:bodyPr/>
                    <a:lstStyle/>
                    <a:p>
                      <a:pPr marL="0" marR="0">
                        <a:spcBef>
                          <a:spcPts val="0"/>
                        </a:spcBef>
                        <a:spcAft>
                          <a:spcPts val="0"/>
                        </a:spcAft>
                      </a:pPr>
                      <a:r>
                        <a:rPr lang="en-US" sz="1600" dirty="0">
                          <a:effectLst/>
                          <a:latin typeface="+mn-lt"/>
                        </a:rPr>
                        <a:t>Lowest Demonstrated Reporting Limit:</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dirty="0">
                          <a:effectLst/>
                          <a:latin typeface="+mn-lt"/>
                        </a:rPr>
                        <a:t>10 ppt</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dirty="0">
                          <a:effectLst/>
                          <a:latin typeface="+mn-lt"/>
                        </a:rPr>
                        <a:t>16 ppt</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effectLst/>
                          <a:latin typeface="+mn-lt"/>
                        </a:rPr>
                        <a:t>10 ppt</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dirty="0">
                          <a:effectLst/>
                          <a:latin typeface="+mn-lt"/>
                        </a:rPr>
                        <a:t>10 ppt</a:t>
                      </a:r>
                      <a:endParaRPr lang="en-US" sz="1600" dirty="0">
                        <a:effectLst/>
                        <a:latin typeface="+mn-lt"/>
                        <a:ea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2827620564"/>
                  </a:ext>
                </a:extLst>
              </a:tr>
              <a:tr h="556487">
                <a:tc>
                  <a:txBody>
                    <a:bodyPr/>
                    <a:lstStyle/>
                    <a:p>
                      <a:pPr marL="0" marR="0">
                        <a:spcBef>
                          <a:spcPts val="0"/>
                        </a:spcBef>
                        <a:spcAft>
                          <a:spcPts val="0"/>
                        </a:spcAft>
                      </a:pPr>
                      <a:r>
                        <a:rPr lang="en-US" sz="1600" dirty="0">
                          <a:effectLst/>
                          <a:latin typeface="+mn-lt"/>
                        </a:rPr>
                        <a:t>Initial Sample Volume:</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a:effectLst/>
                          <a:latin typeface="+mn-lt"/>
                        </a:rPr>
                        <a:t>250 mL</a:t>
                      </a:r>
                      <a:endParaRPr lang="en-US" sz="160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dirty="0">
                          <a:effectLst/>
                          <a:latin typeface="+mn-lt"/>
                        </a:rPr>
                        <a:t>250 mL</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effectLst/>
                          <a:latin typeface="+mn-lt"/>
                        </a:rPr>
                        <a:t>5 mL</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dirty="0">
                          <a:effectLst/>
                          <a:latin typeface="+mn-lt"/>
                        </a:rPr>
                        <a:t>5 mL</a:t>
                      </a:r>
                      <a:endParaRPr lang="en-US" sz="1600" dirty="0">
                        <a:effectLst/>
                        <a:latin typeface="+mn-lt"/>
                        <a:ea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1069743779"/>
                  </a:ext>
                </a:extLst>
              </a:tr>
              <a:tr h="556487">
                <a:tc>
                  <a:txBody>
                    <a:bodyPr/>
                    <a:lstStyle/>
                    <a:p>
                      <a:pPr marL="0" marR="0">
                        <a:spcBef>
                          <a:spcPts val="0"/>
                        </a:spcBef>
                        <a:spcAft>
                          <a:spcPts val="0"/>
                        </a:spcAft>
                      </a:pPr>
                      <a:r>
                        <a:rPr lang="en-US" sz="1600" dirty="0">
                          <a:effectLst/>
                          <a:latin typeface="+mn-lt"/>
                        </a:rPr>
                        <a:t>Final Sample Volume (for Analysis):</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a:effectLst/>
                          <a:latin typeface="+mn-lt"/>
                        </a:rPr>
                        <a:t>1 mL</a:t>
                      </a:r>
                      <a:endParaRPr lang="en-US" sz="160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a:effectLst/>
                          <a:latin typeface="+mn-lt"/>
                        </a:rPr>
                        <a:t>1 mL</a:t>
                      </a:r>
                      <a:endParaRPr lang="en-US" sz="1600">
                        <a:effectLst/>
                        <a:latin typeface="+mn-lt"/>
                        <a:ea typeface="Calibri" panose="020F0502020204030204" pitchFamily="34" charset="0"/>
                      </a:endParaRPr>
                    </a:p>
                  </a:txBody>
                  <a:tcPr marL="68580" marR="68580" marT="0"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effectLst/>
                          <a:latin typeface="+mn-lt"/>
                        </a:rPr>
                        <a:t>10 mL</a:t>
                      </a:r>
                      <a:endParaRPr lang="en-US" sz="1600" dirty="0">
                        <a:effectLst/>
                        <a:latin typeface="+mn-lt"/>
                        <a:ea typeface="Calibri" panose="020F0502020204030204" pitchFamily="34" charset="0"/>
                      </a:endParaRPr>
                    </a:p>
                  </a:txBody>
                  <a:tcPr marL="68580" marR="68580" marT="0" marB="0" anchor="ctr">
                    <a:solidFill>
                      <a:schemeClr val="bg1"/>
                    </a:solidFill>
                  </a:tcPr>
                </a:tc>
                <a:tc>
                  <a:txBody>
                    <a:bodyPr/>
                    <a:lstStyle/>
                    <a:p>
                      <a:pPr marL="0" marR="0" algn="ctr">
                        <a:spcBef>
                          <a:spcPts val="0"/>
                        </a:spcBef>
                        <a:spcAft>
                          <a:spcPts val="0"/>
                        </a:spcAft>
                      </a:pPr>
                      <a:r>
                        <a:rPr lang="en-US" sz="1600" dirty="0">
                          <a:effectLst/>
                          <a:latin typeface="+mn-lt"/>
                        </a:rPr>
                        <a:t>10 mL</a:t>
                      </a:r>
                      <a:endParaRPr lang="en-US" sz="1600" dirty="0">
                        <a:effectLst/>
                        <a:latin typeface="+mn-lt"/>
                        <a:ea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2745157247"/>
                  </a:ext>
                </a:extLst>
              </a:tr>
            </a:tbl>
          </a:graphicData>
        </a:graphic>
      </p:graphicFrame>
      <p:sp>
        <p:nvSpPr>
          <p:cNvPr id="5" name="TextBox 4">
            <a:extLst>
              <a:ext uri="{FF2B5EF4-FFF2-40B4-BE49-F238E27FC236}">
                <a16:creationId xmlns:a16="http://schemas.microsoft.com/office/drawing/2014/main" id="{4D8109CB-B130-4C3F-A960-B03CF94A4FAD}"/>
              </a:ext>
            </a:extLst>
          </p:cNvPr>
          <p:cNvSpPr txBox="1"/>
          <p:nvPr/>
        </p:nvSpPr>
        <p:spPr>
          <a:xfrm>
            <a:off x="587229" y="5536487"/>
            <a:ext cx="2441197" cy="307777"/>
          </a:xfrm>
          <a:prstGeom prst="rect">
            <a:avLst/>
          </a:prstGeom>
          <a:noFill/>
        </p:spPr>
        <p:txBody>
          <a:bodyPr wrap="square" rtlCol="0">
            <a:spAutoFit/>
          </a:bodyPr>
          <a:lstStyle/>
          <a:p>
            <a:r>
              <a:rPr lang="en-US" sz="1400" i="1" dirty="0"/>
              <a:t>*not published, assumed</a:t>
            </a:r>
            <a:r>
              <a:rPr lang="en-US" sz="1400" dirty="0"/>
              <a:t> </a:t>
            </a:r>
          </a:p>
        </p:txBody>
      </p:sp>
      <p:sp>
        <p:nvSpPr>
          <p:cNvPr id="6" name="Content Placeholder 2">
            <a:extLst>
              <a:ext uri="{FF2B5EF4-FFF2-40B4-BE49-F238E27FC236}">
                <a16:creationId xmlns:a16="http://schemas.microsoft.com/office/drawing/2014/main" id="{11F079AC-7646-4240-B67D-0E9BF5FE422C}"/>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What analytical method does the lab run?</a:t>
            </a:r>
          </a:p>
        </p:txBody>
      </p:sp>
    </p:spTree>
    <p:extLst>
      <p:ext uri="{BB962C8B-B14F-4D97-AF65-F5344CB8AC3E}">
        <p14:creationId xmlns:p14="http://schemas.microsoft.com/office/powerpoint/2010/main" val="2763980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7A539-A033-41DD-87C3-48E0AB1F74B2}"/>
              </a:ext>
            </a:extLst>
          </p:cNvPr>
          <p:cNvSpPr>
            <a:spLocks noGrp="1"/>
          </p:cNvSpPr>
          <p:nvPr>
            <p:ph type="title"/>
          </p:nvPr>
        </p:nvSpPr>
        <p:spPr/>
        <p:txBody>
          <a:bodyPr>
            <a:normAutofit fontScale="90000"/>
          </a:bodyPr>
          <a:lstStyle/>
          <a:p>
            <a:r>
              <a:rPr lang="en-US" dirty="0"/>
              <a:t>Considerations When Requesting PFAS Analysis</a:t>
            </a:r>
          </a:p>
        </p:txBody>
      </p:sp>
      <p:sp>
        <p:nvSpPr>
          <p:cNvPr id="3" name="Content Placeholder 2">
            <a:extLst>
              <a:ext uri="{FF2B5EF4-FFF2-40B4-BE49-F238E27FC236}">
                <a16:creationId xmlns:a16="http://schemas.microsoft.com/office/drawing/2014/main" id="{8A34D79E-E251-480C-A1BA-966DF46EB8B7}"/>
              </a:ext>
            </a:extLst>
          </p:cNvPr>
          <p:cNvSpPr>
            <a:spLocks noGrp="1"/>
          </p:cNvSpPr>
          <p:nvPr>
            <p:ph idx="1"/>
          </p:nvPr>
        </p:nvSpPr>
        <p:spPr/>
        <p:txBody>
          <a:bodyPr/>
          <a:lstStyle/>
          <a:p>
            <a:r>
              <a:rPr lang="en-US" dirty="0"/>
              <a:t>What analytical method does the lab run?</a:t>
            </a:r>
          </a:p>
          <a:p>
            <a:pPr lvl="1">
              <a:buFont typeface="Calibri" panose="020F0502020204030204" pitchFamily="34" charset="0"/>
              <a:buChar char="–"/>
            </a:pPr>
            <a:r>
              <a:rPr lang="en-US" dirty="0"/>
              <a:t>If the method calibrates PFAS analytes in the ppt-range (on-column), it is strongly recommended to request triplicate sampling, preparation, analysis, and reporting for each sampling location</a:t>
            </a:r>
          </a:p>
          <a:p>
            <a:pPr lvl="2"/>
            <a:r>
              <a:rPr lang="en-US" dirty="0"/>
              <a:t>E.g. ASTM Standards D7979 and EPA Method 8327</a:t>
            </a:r>
          </a:p>
          <a:p>
            <a:pPr lvl="1">
              <a:buFont typeface="Calibri" panose="020F0502020204030204" pitchFamily="34" charset="0"/>
              <a:buChar char="–"/>
            </a:pPr>
            <a:r>
              <a:rPr lang="en-US" dirty="0"/>
              <a:t>If the method calibrates PFAS analytes in the ppb-range (on-column), the presented data suggests that the currently observed contamination in lab consumables may not impact these methods</a:t>
            </a:r>
          </a:p>
          <a:p>
            <a:pPr lvl="2"/>
            <a:r>
              <a:rPr lang="en-US" dirty="0"/>
              <a:t>E.g. EPA Methods 533 and 537.1 (providing the analyte calibration range or method RLs are not modified to be lower)</a:t>
            </a:r>
          </a:p>
          <a:p>
            <a:pPr lvl="2"/>
            <a:r>
              <a:rPr lang="en-US" dirty="0"/>
              <a:t>Also note that consumables used for these methods may differ from those used in D7979 or 8327</a:t>
            </a:r>
          </a:p>
        </p:txBody>
      </p:sp>
    </p:spTree>
    <p:extLst>
      <p:ext uri="{BB962C8B-B14F-4D97-AF65-F5344CB8AC3E}">
        <p14:creationId xmlns:p14="http://schemas.microsoft.com/office/powerpoint/2010/main" val="2955099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6C60-197A-4566-B404-CCBDD81FE35E}"/>
              </a:ext>
            </a:extLst>
          </p:cNvPr>
          <p:cNvSpPr>
            <a:spLocks noGrp="1"/>
          </p:cNvSpPr>
          <p:nvPr>
            <p:ph type="title"/>
          </p:nvPr>
        </p:nvSpPr>
        <p:spPr/>
        <p:txBody>
          <a:bodyPr>
            <a:normAutofit fontScale="90000"/>
          </a:bodyPr>
          <a:lstStyle/>
          <a:p>
            <a:r>
              <a:rPr lang="en-US" dirty="0"/>
              <a:t>Disclaimer</a:t>
            </a:r>
          </a:p>
        </p:txBody>
      </p:sp>
      <p:sp>
        <p:nvSpPr>
          <p:cNvPr id="3" name="Content Placeholder 2">
            <a:extLst>
              <a:ext uri="{FF2B5EF4-FFF2-40B4-BE49-F238E27FC236}">
                <a16:creationId xmlns:a16="http://schemas.microsoft.com/office/drawing/2014/main" id="{D85BB1F2-E99B-4415-810D-FDA828CDC127}"/>
              </a:ext>
            </a:extLst>
          </p:cNvPr>
          <p:cNvSpPr>
            <a:spLocks noGrp="1"/>
          </p:cNvSpPr>
          <p:nvPr>
            <p:ph idx="1"/>
          </p:nvPr>
        </p:nvSpPr>
        <p:spPr/>
        <p:txBody>
          <a:bodyPr/>
          <a:lstStyle/>
          <a:p>
            <a:pPr marL="0" indent="0">
              <a:spcBef>
                <a:spcPts val="0"/>
              </a:spcBef>
              <a:buNone/>
            </a:pPr>
            <a:r>
              <a:rPr lang="en-US" dirty="0"/>
              <a:t>Reference herein to any specific commercial product, process, or service by trade name, trademark, manufacturer, or otherwise does not constitute or imply its endorsement, recommendation, or favoring by the United States government. </a:t>
            </a:r>
          </a:p>
          <a:p>
            <a:pPr marL="0" indent="0">
              <a:spcBef>
                <a:spcPts val="0"/>
              </a:spcBef>
              <a:buNone/>
            </a:pPr>
            <a:endParaRPr lang="en-US" dirty="0"/>
          </a:p>
          <a:p>
            <a:pPr marL="0" indent="0">
              <a:spcBef>
                <a:spcPts val="0"/>
              </a:spcBef>
              <a:buNone/>
            </a:pPr>
            <a:r>
              <a:rPr lang="en-US" dirty="0"/>
              <a:t>The views and opinions of the authors expressed herein do not necessarily state or reflect those of the United States government or the United States Environmental Protection Agency and shall not be used for advertising or product endorsement purposes.</a:t>
            </a:r>
          </a:p>
        </p:txBody>
      </p:sp>
    </p:spTree>
    <p:extLst>
      <p:ext uri="{BB962C8B-B14F-4D97-AF65-F5344CB8AC3E}">
        <p14:creationId xmlns:p14="http://schemas.microsoft.com/office/powerpoint/2010/main" val="203561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67B27-764E-40EB-B8C7-059A7603E14D}"/>
              </a:ext>
            </a:extLst>
          </p:cNvPr>
          <p:cNvSpPr>
            <a:spLocks noGrp="1"/>
          </p:cNvSpPr>
          <p:nvPr>
            <p:ph type="title"/>
          </p:nvPr>
        </p:nvSpPr>
        <p:spPr/>
        <p:txBody>
          <a:bodyPr>
            <a:normAutofit fontScale="90000"/>
          </a:bodyPr>
          <a:lstStyle/>
          <a:p>
            <a:r>
              <a:rPr lang="en-US" dirty="0"/>
              <a:t>Considerations When Requesting PFAS Analysis</a:t>
            </a:r>
          </a:p>
        </p:txBody>
      </p:sp>
      <p:sp>
        <p:nvSpPr>
          <p:cNvPr id="3" name="Content Placeholder 2">
            <a:extLst>
              <a:ext uri="{FF2B5EF4-FFF2-40B4-BE49-F238E27FC236}">
                <a16:creationId xmlns:a16="http://schemas.microsoft.com/office/drawing/2014/main" id="{1FFE6D4C-B16E-403B-8FA5-B6BD63EE6EA3}"/>
              </a:ext>
            </a:extLst>
          </p:cNvPr>
          <p:cNvSpPr>
            <a:spLocks noGrp="1"/>
          </p:cNvSpPr>
          <p:nvPr>
            <p:ph idx="1"/>
          </p:nvPr>
        </p:nvSpPr>
        <p:spPr/>
        <p:txBody>
          <a:bodyPr>
            <a:normAutofit lnSpcReduction="10000"/>
          </a:bodyPr>
          <a:lstStyle/>
          <a:p>
            <a:r>
              <a:rPr lang="en-US" dirty="0"/>
              <a:t>Why not just always use EPA Methods 533 or 537.1?</a:t>
            </a:r>
          </a:p>
          <a:p>
            <a:pPr lvl="1">
              <a:buFont typeface="Calibri" panose="020F0502020204030204" pitchFamily="34" charset="0"/>
              <a:buChar char="–"/>
            </a:pPr>
            <a:r>
              <a:rPr lang="en-US" dirty="0"/>
              <a:t>These are drinking water methods that were only validated by the EPA to be used for drinking water matrices</a:t>
            </a:r>
          </a:p>
          <a:p>
            <a:pPr lvl="1">
              <a:buFont typeface="Calibri" panose="020F0502020204030204" pitchFamily="34" charset="0"/>
              <a:buChar char="–"/>
            </a:pPr>
            <a:r>
              <a:rPr lang="en-US" dirty="0"/>
              <a:t>ASTM Standard D7979 and EPA Method 8327 were validated to be used for several aqueous matrices including surface water, groundwater, and wastewater (influent and effluent)</a:t>
            </a:r>
          </a:p>
          <a:p>
            <a:pPr lvl="2"/>
            <a:r>
              <a:rPr lang="en-US" dirty="0"/>
              <a:t>These direct injection methods also have significantly higher sample throughput rates, even when preparing samples in triplicate, than the labor-intensive drinking water methods</a:t>
            </a:r>
          </a:p>
          <a:p>
            <a:pPr marL="0" indent="0">
              <a:buNone/>
            </a:pPr>
            <a:endParaRPr lang="en-US" dirty="0"/>
          </a:p>
          <a:p>
            <a:pPr marL="0" indent="0">
              <a:buNone/>
            </a:pPr>
            <a:r>
              <a:rPr lang="en-US" b="1" dirty="0"/>
              <a:t>Once consumable vendors begin providing certified, trace-level (low ppt) PFAS-free products, triplicate analysis will no longer be necessary</a:t>
            </a:r>
          </a:p>
        </p:txBody>
      </p:sp>
    </p:spTree>
    <p:extLst>
      <p:ext uri="{BB962C8B-B14F-4D97-AF65-F5344CB8AC3E}">
        <p14:creationId xmlns:p14="http://schemas.microsoft.com/office/powerpoint/2010/main" val="417909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48CAF-6CCB-492B-B6A0-7C1C1C6A6CC3}"/>
              </a:ext>
            </a:extLst>
          </p:cNvPr>
          <p:cNvSpPr>
            <a:spLocks noGrp="1"/>
          </p:cNvSpPr>
          <p:nvPr>
            <p:ph type="title"/>
          </p:nvPr>
        </p:nvSpPr>
        <p:spPr/>
        <p:txBody>
          <a:bodyPr>
            <a:normAutofit fontScale="90000"/>
          </a:bodyPr>
          <a:lstStyle/>
          <a:p>
            <a:r>
              <a:rPr lang="en-US" dirty="0"/>
              <a:t>Contact Information</a:t>
            </a:r>
          </a:p>
        </p:txBody>
      </p:sp>
      <p:sp>
        <p:nvSpPr>
          <p:cNvPr id="3" name="Content Placeholder 2">
            <a:extLst>
              <a:ext uri="{FF2B5EF4-FFF2-40B4-BE49-F238E27FC236}">
                <a16:creationId xmlns:a16="http://schemas.microsoft.com/office/drawing/2014/main" id="{EF3ABBF2-6AF8-469A-A84A-0DF3FF211753}"/>
              </a:ext>
            </a:extLst>
          </p:cNvPr>
          <p:cNvSpPr>
            <a:spLocks noGrp="1"/>
          </p:cNvSpPr>
          <p:nvPr>
            <p:ph idx="1"/>
          </p:nvPr>
        </p:nvSpPr>
        <p:spPr/>
        <p:txBody>
          <a:bodyPr/>
          <a:lstStyle/>
          <a:p>
            <a:pPr marL="0" indent="0" algn="ctr">
              <a:buNone/>
            </a:pPr>
            <a:endParaRPr lang="en-US" altLang="en-US" dirty="0"/>
          </a:p>
          <a:p>
            <a:pPr marL="0" indent="0" algn="ctr">
              <a:buNone/>
            </a:pPr>
            <a:r>
              <a:rPr lang="en-US" altLang="en-US" dirty="0"/>
              <a:t>Larry </a:t>
            </a:r>
            <a:r>
              <a:rPr lang="en-US" altLang="en-US" dirty="0" err="1"/>
              <a:t>Zintek</a:t>
            </a:r>
            <a:endParaRPr lang="en-US" altLang="en-US" dirty="0"/>
          </a:p>
          <a:p>
            <a:pPr marL="0" indent="0" algn="ctr">
              <a:buNone/>
            </a:pPr>
            <a:r>
              <a:rPr lang="en-US" altLang="en-US" dirty="0">
                <a:hlinkClick r:id="rId2"/>
              </a:rPr>
              <a:t>zintek.lawrence@epa.gov</a:t>
            </a:r>
            <a:endParaRPr lang="en-US" altLang="en-US" dirty="0"/>
          </a:p>
          <a:p>
            <a:pPr marL="0" indent="0" algn="ctr">
              <a:buNone/>
            </a:pPr>
            <a:r>
              <a:rPr lang="en-US" altLang="en-US" dirty="0"/>
              <a:t>(312) 886-2925</a:t>
            </a:r>
          </a:p>
          <a:p>
            <a:pPr marL="0" indent="0" algn="ctr">
              <a:buNone/>
            </a:pPr>
            <a:endParaRPr lang="en-US" altLang="en-US" dirty="0"/>
          </a:p>
          <a:p>
            <a:pPr marL="0" indent="0" algn="ctr">
              <a:buNone/>
            </a:pPr>
            <a:r>
              <a:rPr lang="en-US" altLang="en-US" dirty="0"/>
              <a:t>Danielle Kleinmaier</a:t>
            </a:r>
          </a:p>
          <a:p>
            <a:pPr marL="0" indent="0" algn="ctr">
              <a:buNone/>
            </a:pPr>
            <a:r>
              <a:rPr lang="en-US" altLang="en-US" dirty="0">
                <a:hlinkClick r:id="rId3"/>
              </a:rPr>
              <a:t>kleinmaier.danielle@epa.gov</a:t>
            </a:r>
            <a:endParaRPr lang="en-US" altLang="en-US" dirty="0"/>
          </a:p>
          <a:p>
            <a:pPr marL="0" indent="0" algn="ctr">
              <a:buNone/>
            </a:pPr>
            <a:r>
              <a:rPr lang="en-US" altLang="en-US" dirty="0"/>
              <a:t>(312) 353-9771</a:t>
            </a:r>
          </a:p>
          <a:p>
            <a:pPr marL="0" indent="0">
              <a:buNone/>
            </a:pPr>
            <a:endParaRPr lang="en-US" dirty="0"/>
          </a:p>
        </p:txBody>
      </p:sp>
    </p:spTree>
    <p:extLst>
      <p:ext uri="{BB962C8B-B14F-4D97-AF65-F5344CB8AC3E}">
        <p14:creationId xmlns:p14="http://schemas.microsoft.com/office/powerpoint/2010/main" val="3214210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9A974-4417-4C43-B381-D33D9760B06F}"/>
              </a:ext>
            </a:extLst>
          </p:cNvPr>
          <p:cNvSpPr>
            <a:spLocks noGrp="1"/>
          </p:cNvSpPr>
          <p:nvPr>
            <p:ph type="title"/>
          </p:nvPr>
        </p:nvSpPr>
        <p:spPr/>
        <p:txBody>
          <a:bodyPr>
            <a:normAutofit fontScale="90000"/>
          </a:bodyPr>
          <a:lstStyle/>
          <a:p>
            <a:r>
              <a:rPr lang="en-US" dirty="0"/>
              <a:t>Background</a:t>
            </a:r>
          </a:p>
        </p:txBody>
      </p:sp>
      <p:sp>
        <p:nvSpPr>
          <p:cNvPr id="3" name="Content Placeholder 2">
            <a:extLst>
              <a:ext uri="{FF2B5EF4-FFF2-40B4-BE49-F238E27FC236}">
                <a16:creationId xmlns:a16="http://schemas.microsoft.com/office/drawing/2014/main" id="{4AC435DB-7AB7-4B21-8FE2-F324DAC4820E}"/>
              </a:ext>
            </a:extLst>
          </p:cNvPr>
          <p:cNvSpPr>
            <a:spLocks noGrp="1"/>
          </p:cNvSpPr>
          <p:nvPr>
            <p:ph idx="1"/>
          </p:nvPr>
        </p:nvSpPr>
        <p:spPr/>
        <p:txBody>
          <a:bodyPr>
            <a:normAutofit/>
          </a:bodyPr>
          <a:lstStyle/>
          <a:p>
            <a:pPr>
              <a:spcBef>
                <a:spcPts val="600"/>
              </a:spcBef>
            </a:pPr>
            <a:r>
              <a:rPr lang="en-US" dirty="0"/>
              <a:t>PFAS are commonly observed, persistent, and appear to be resistant to many treatment processes (“forever chemicals”)</a:t>
            </a:r>
          </a:p>
          <a:p>
            <a:pPr>
              <a:spcBef>
                <a:spcPts val="600"/>
              </a:spcBef>
            </a:pPr>
            <a:r>
              <a:rPr lang="en-US" altLang="en-US" dirty="0"/>
              <a:t>Compounds </a:t>
            </a:r>
            <a:r>
              <a:rPr lang="en-US" dirty="0"/>
              <a:t>manufactured to make products more resistant to stains, grease, and water</a:t>
            </a:r>
          </a:p>
          <a:p>
            <a:pPr>
              <a:spcBef>
                <a:spcPts val="600"/>
              </a:spcBef>
              <a:spcAft>
                <a:spcPts val="0"/>
              </a:spcAft>
            </a:pPr>
            <a:r>
              <a:rPr lang="en-US" dirty="0"/>
              <a:t>Found in many products: </a:t>
            </a:r>
          </a:p>
          <a:p>
            <a:pPr lvl="1">
              <a:spcBef>
                <a:spcPts val="600"/>
              </a:spcBef>
              <a:spcAft>
                <a:spcPts val="0"/>
              </a:spcAft>
              <a:buFont typeface="Calibri" panose="020F0502020204030204" pitchFamily="34" charset="0"/>
              <a:buChar char="–"/>
            </a:pPr>
            <a:r>
              <a:rPr lang="en-US" dirty="0"/>
              <a:t>Foams used for fire suppression</a:t>
            </a:r>
          </a:p>
          <a:p>
            <a:pPr lvl="1">
              <a:spcBef>
                <a:spcPts val="600"/>
              </a:spcBef>
              <a:spcAft>
                <a:spcPts val="0"/>
              </a:spcAft>
              <a:buFont typeface="Calibri" panose="020F0502020204030204" pitchFamily="34" charset="0"/>
              <a:buChar char="–"/>
            </a:pPr>
            <a:r>
              <a:rPr lang="en-US" dirty="0"/>
              <a:t>Non-stick cookware</a:t>
            </a:r>
          </a:p>
          <a:p>
            <a:pPr lvl="1">
              <a:spcBef>
                <a:spcPts val="600"/>
              </a:spcBef>
              <a:spcAft>
                <a:spcPts val="0"/>
              </a:spcAft>
              <a:buFont typeface="Calibri" panose="020F0502020204030204" pitchFamily="34" charset="0"/>
              <a:buChar char="–"/>
            </a:pPr>
            <a:r>
              <a:rPr lang="en-US" dirty="0"/>
              <a:t>Waterproof and stain-resistant textiles</a:t>
            </a:r>
          </a:p>
          <a:p>
            <a:pPr lvl="1">
              <a:spcBef>
                <a:spcPts val="600"/>
              </a:spcBef>
              <a:spcAft>
                <a:spcPts val="0"/>
              </a:spcAft>
              <a:buFont typeface="Calibri" panose="020F0502020204030204" pitchFamily="34" charset="0"/>
              <a:buChar char="–"/>
            </a:pPr>
            <a:r>
              <a:rPr lang="en-US" dirty="0"/>
              <a:t>Water and oil resistant papers</a:t>
            </a:r>
          </a:p>
          <a:p>
            <a:pPr lvl="1">
              <a:spcBef>
                <a:spcPts val="600"/>
              </a:spcBef>
              <a:spcAft>
                <a:spcPts val="0"/>
              </a:spcAft>
              <a:buFont typeface="Calibri" panose="020F0502020204030204" pitchFamily="34" charset="0"/>
              <a:buChar char="–"/>
            </a:pPr>
            <a:r>
              <a:rPr lang="en-US" dirty="0"/>
              <a:t>Metal plating and etching fluids</a:t>
            </a:r>
          </a:p>
          <a:p>
            <a:pPr>
              <a:spcBef>
                <a:spcPts val="600"/>
              </a:spcBef>
            </a:pPr>
            <a:endParaRPr lang="en-US" sz="2400" dirty="0"/>
          </a:p>
          <a:p>
            <a:endParaRPr lang="en-US" dirty="0"/>
          </a:p>
        </p:txBody>
      </p:sp>
      <p:pic>
        <p:nvPicPr>
          <p:cNvPr id="4" name="Picture 3">
            <a:extLst>
              <a:ext uri="{FF2B5EF4-FFF2-40B4-BE49-F238E27FC236}">
                <a16:creationId xmlns:a16="http://schemas.microsoft.com/office/drawing/2014/main" id="{A87EDA93-A22D-4413-8D86-E113C553A516}"/>
              </a:ext>
            </a:extLst>
          </p:cNvPr>
          <p:cNvPicPr>
            <a:picLocks noChangeAspect="1"/>
          </p:cNvPicPr>
          <p:nvPr/>
        </p:nvPicPr>
        <p:blipFill>
          <a:blip r:embed="rId2"/>
          <a:stretch>
            <a:fillRect/>
          </a:stretch>
        </p:blipFill>
        <p:spPr>
          <a:xfrm>
            <a:off x="7839182" y="3279398"/>
            <a:ext cx="3003435" cy="3161511"/>
          </a:xfrm>
          <a:prstGeom prst="rect">
            <a:avLst/>
          </a:prstGeom>
        </p:spPr>
      </p:pic>
    </p:spTree>
    <p:extLst>
      <p:ext uri="{BB962C8B-B14F-4D97-AF65-F5344CB8AC3E}">
        <p14:creationId xmlns:p14="http://schemas.microsoft.com/office/powerpoint/2010/main" val="3325998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6D190-4464-48B5-BD85-90B413E83D85}"/>
              </a:ext>
            </a:extLst>
          </p:cNvPr>
          <p:cNvSpPr>
            <a:spLocks noGrp="1"/>
          </p:cNvSpPr>
          <p:nvPr>
            <p:ph type="title"/>
          </p:nvPr>
        </p:nvSpPr>
        <p:spPr>
          <a:xfrm>
            <a:off x="838200" y="1329803"/>
            <a:ext cx="10515600" cy="604166"/>
          </a:xfrm>
        </p:spPr>
        <p:txBody>
          <a:bodyPr>
            <a:normAutofit fontScale="90000"/>
          </a:bodyPr>
          <a:lstStyle/>
          <a:p>
            <a:r>
              <a:rPr lang="en-US" dirty="0"/>
              <a:t>Historically Common Contamination Sources in the Field or Lab</a:t>
            </a:r>
          </a:p>
        </p:txBody>
      </p:sp>
      <p:sp>
        <p:nvSpPr>
          <p:cNvPr id="3" name="Content Placeholder 2">
            <a:extLst>
              <a:ext uri="{FF2B5EF4-FFF2-40B4-BE49-F238E27FC236}">
                <a16:creationId xmlns:a16="http://schemas.microsoft.com/office/drawing/2014/main" id="{A79AB56E-CBB4-4114-84DA-7394D1B9D04B}"/>
              </a:ext>
            </a:extLst>
          </p:cNvPr>
          <p:cNvSpPr>
            <a:spLocks noGrp="1"/>
          </p:cNvSpPr>
          <p:nvPr>
            <p:ph idx="1"/>
          </p:nvPr>
        </p:nvSpPr>
        <p:spPr>
          <a:xfrm>
            <a:off x="838200" y="2194741"/>
            <a:ext cx="10515600" cy="4351338"/>
          </a:xfrm>
        </p:spPr>
        <p:txBody>
          <a:bodyPr>
            <a:noAutofit/>
          </a:bodyPr>
          <a:lstStyle/>
          <a:p>
            <a:pPr>
              <a:lnSpc>
                <a:spcPct val="100000"/>
              </a:lnSpc>
              <a:spcBef>
                <a:spcPts val="0"/>
              </a:spcBef>
            </a:pPr>
            <a:r>
              <a:rPr lang="en-US" altLang="en-US" sz="2000" dirty="0"/>
              <a:t>PTFE- or FEP-containing products (e.g. Teflon®)</a:t>
            </a:r>
          </a:p>
          <a:p>
            <a:pPr>
              <a:lnSpc>
                <a:spcPct val="100000"/>
              </a:lnSpc>
              <a:spcBef>
                <a:spcPts val="0"/>
              </a:spcBef>
            </a:pPr>
            <a:r>
              <a:rPr lang="en-US" altLang="en-US" sz="2000" dirty="0"/>
              <a:t>PVDF- or ETFE-containing products (e.g. certain kinds of tubing)</a:t>
            </a:r>
          </a:p>
          <a:p>
            <a:pPr>
              <a:lnSpc>
                <a:spcPct val="100000"/>
              </a:lnSpc>
              <a:spcBef>
                <a:spcPts val="0"/>
              </a:spcBef>
            </a:pPr>
            <a:r>
              <a:rPr lang="en-US" altLang="en-US" sz="2000" dirty="0"/>
              <a:t>Waterproof, water-resistant, or stain-resistant clothing/products (e.g. outdoor wear, lab coats, fast food wrappers)</a:t>
            </a:r>
          </a:p>
          <a:p>
            <a:pPr>
              <a:lnSpc>
                <a:spcPct val="100000"/>
              </a:lnSpc>
              <a:spcBef>
                <a:spcPts val="0"/>
              </a:spcBef>
            </a:pPr>
            <a:r>
              <a:rPr lang="en-US" altLang="en-US" sz="2000" dirty="0"/>
              <a:t>Certain personal care products (e.g. cosmetics, lotions)</a:t>
            </a:r>
          </a:p>
          <a:p>
            <a:pPr>
              <a:lnSpc>
                <a:spcPct val="100000"/>
              </a:lnSpc>
              <a:spcBef>
                <a:spcPts val="0"/>
              </a:spcBef>
            </a:pPr>
            <a:r>
              <a:rPr lang="en-US" altLang="en-US" sz="2000" dirty="0"/>
              <a:t>Certain insect repellants and sunscreens</a:t>
            </a:r>
          </a:p>
          <a:p>
            <a:pPr>
              <a:lnSpc>
                <a:spcPct val="100000"/>
              </a:lnSpc>
              <a:spcBef>
                <a:spcPts val="0"/>
              </a:spcBef>
            </a:pPr>
            <a:r>
              <a:rPr lang="en-US" altLang="en-US" sz="2000" dirty="0"/>
              <a:t>Plastic clipboards, binders, or hardcover spiral books</a:t>
            </a:r>
          </a:p>
          <a:p>
            <a:pPr>
              <a:lnSpc>
                <a:spcPct val="100000"/>
              </a:lnSpc>
              <a:spcBef>
                <a:spcPts val="0"/>
              </a:spcBef>
            </a:pPr>
            <a:r>
              <a:rPr lang="en-US" altLang="en-US" sz="2000" dirty="0"/>
              <a:t>Post-it® notes</a:t>
            </a:r>
          </a:p>
          <a:p>
            <a:pPr>
              <a:lnSpc>
                <a:spcPct val="100000"/>
              </a:lnSpc>
              <a:spcBef>
                <a:spcPts val="0"/>
              </a:spcBef>
            </a:pPr>
            <a:r>
              <a:rPr lang="en-US" altLang="en-US" sz="2000" dirty="0"/>
              <a:t>Recycled paper products (e.g. paper towels, notebook paper)</a:t>
            </a:r>
          </a:p>
          <a:p>
            <a:pPr>
              <a:lnSpc>
                <a:spcPct val="100000"/>
              </a:lnSpc>
              <a:spcBef>
                <a:spcPts val="0"/>
              </a:spcBef>
            </a:pPr>
            <a:r>
              <a:rPr lang="en-US" altLang="en-US" sz="2000" dirty="0"/>
              <a:t>Chemical (blue) ice packs</a:t>
            </a:r>
          </a:p>
          <a:p>
            <a:pPr>
              <a:lnSpc>
                <a:spcPct val="100000"/>
              </a:lnSpc>
              <a:spcBef>
                <a:spcPts val="0"/>
              </a:spcBef>
            </a:pPr>
            <a:r>
              <a:rPr lang="en-US" altLang="en-US" sz="2000" dirty="0"/>
              <a:t>Disposable glass pipettes</a:t>
            </a:r>
          </a:p>
          <a:p>
            <a:pPr>
              <a:lnSpc>
                <a:spcPct val="100000"/>
              </a:lnSpc>
              <a:spcBef>
                <a:spcPts val="0"/>
              </a:spcBef>
            </a:pPr>
            <a:r>
              <a:rPr lang="en-US" altLang="en-US" sz="2000" dirty="0"/>
              <a:t>Aluminum foil</a:t>
            </a:r>
          </a:p>
          <a:p>
            <a:pPr>
              <a:lnSpc>
                <a:spcPct val="100000"/>
              </a:lnSpc>
              <a:spcBef>
                <a:spcPts val="0"/>
              </a:spcBef>
            </a:pPr>
            <a:r>
              <a:rPr lang="en-US" altLang="en-US" sz="2000" dirty="0"/>
              <a:t>Kim® wipes</a:t>
            </a:r>
          </a:p>
          <a:p>
            <a:pPr>
              <a:lnSpc>
                <a:spcPct val="100000"/>
              </a:lnSpc>
              <a:spcBef>
                <a:spcPts val="0"/>
              </a:spcBef>
            </a:pPr>
            <a:r>
              <a:rPr lang="en-US" altLang="en-US" sz="2000" dirty="0"/>
              <a:t>Latex gloves</a:t>
            </a:r>
          </a:p>
        </p:txBody>
      </p:sp>
    </p:spTree>
    <p:extLst>
      <p:ext uri="{BB962C8B-B14F-4D97-AF65-F5344CB8AC3E}">
        <p14:creationId xmlns:p14="http://schemas.microsoft.com/office/powerpoint/2010/main" val="2054101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DE31F-9052-49C2-B3FA-BD7C5311011C}"/>
              </a:ext>
            </a:extLst>
          </p:cNvPr>
          <p:cNvSpPr>
            <a:spLocks noGrp="1"/>
          </p:cNvSpPr>
          <p:nvPr>
            <p:ph type="title"/>
          </p:nvPr>
        </p:nvSpPr>
        <p:spPr/>
        <p:txBody>
          <a:bodyPr>
            <a:normAutofit fontScale="90000"/>
          </a:bodyPr>
          <a:lstStyle/>
          <a:p>
            <a:r>
              <a:rPr lang="en-US" dirty="0"/>
              <a:t>ASTM Standards D7979 and D7968</a:t>
            </a:r>
          </a:p>
        </p:txBody>
      </p:sp>
      <p:sp>
        <p:nvSpPr>
          <p:cNvPr id="3" name="Content Placeholder 2">
            <a:extLst>
              <a:ext uri="{FF2B5EF4-FFF2-40B4-BE49-F238E27FC236}">
                <a16:creationId xmlns:a16="http://schemas.microsoft.com/office/drawing/2014/main" id="{9052C82E-FBBD-4605-93A5-B2B962D7A61B}"/>
              </a:ext>
            </a:extLst>
          </p:cNvPr>
          <p:cNvSpPr>
            <a:spLocks noGrp="1"/>
          </p:cNvSpPr>
          <p:nvPr>
            <p:ph idx="1"/>
          </p:nvPr>
        </p:nvSpPr>
        <p:spPr>
          <a:xfrm>
            <a:off x="838200" y="1825625"/>
            <a:ext cx="10515600" cy="4660900"/>
          </a:xfrm>
        </p:spPr>
        <p:txBody>
          <a:bodyPr>
            <a:normAutofit fontScale="92500"/>
          </a:bodyPr>
          <a:lstStyle/>
          <a:p>
            <a:r>
              <a:rPr lang="en-US" altLang="en-US" sz="3000" dirty="0"/>
              <a:t>Developed at Region 5 lab for non-drinking water and solid matrices</a:t>
            </a:r>
          </a:p>
          <a:p>
            <a:pPr lvl="1">
              <a:buFont typeface="Calibri" panose="020F0502020204030204" pitchFamily="34" charset="0"/>
              <a:buChar char="–"/>
            </a:pPr>
            <a:r>
              <a:rPr lang="en-US" altLang="en-US" sz="2600" dirty="0"/>
              <a:t>~3,000 field samples analyzed since 2012 (+ ~2,800 QC samples)</a:t>
            </a:r>
          </a:p>
          <a:p>
            <a:r>
              <a:rPr lang="en-US" altLang="en-US" sz="3000" dirty="0"/>
              <a:t>Direct injection methods (i.e. “dilute and shoot”)</a:t>
            </a:r>
          </a:p>
          <a:p>
            <a:pPr lvl="1">
              <a:buFont typeface="Calibri" panose="020F0502020204030204" pitchFamily="34" charset="0"/>
              <a:buChar char="–"/>
            </a:pPr>
            <a:r>
              <a:rPr lang="en-US" altLang="en-US" sz="2600" dirty="0"/>
              <a:t>Minimal sample manipulation reduces prep time, minimizes risk of blank contamination</a:t>
            </a:r>
          </a:p>
          <a:p>
            <a:r>
              <a:rPr lang="en-US" altLang="en-US" sz="3000" dirty="0"/>
              <a:t>External standard methods</a:t>
            </a:r>
          </a:p>
          <a:p>
            <a:pPr lvl="1">
              <a:buFont typeface="Calibri" panose="020F0502020204030204" pitchFamily="34" charset="0"/>
              <a:buChar char="–"/>
            </a:pPr>
            <a:r>
              <a:rPr lang="en-US" altLang="en-US" sz="2600" dirty="0"/>
              <a:t>Labelled surrogates for most target analytes, used strictly to evaluate method performance</a:t>
            </a:r>
          </a:p>
          <a:p>
            <a:r>
              <a:rPr lang="en-US" altLang="en-US" sz="3000" dirty="0"/>
              <a:t>Analysis by LC/MS/MS</a:t>
            </a:r>
          </a:p>
          <a:p>
            <a:pPr lvl="1">
              <a:buFont typeface="Calibri" panose="020F0502020204030204" pitchFamily="34" charset="0"/>
              <a:buChar char="–"/>
            </a:pPr>
            <a:r>
              <a:rPr lang="en-US" altLang="en-US" sz="2600" dirty="0"/>
              <a:t>Confirmatory transitions for most target analytes</a:t>
            </a:r>
          </a:p>
          <a:p>
            <a:pPr lvl="1">
              <a:buFont typeface="Calibri" panose="020F0502020204030204" pitchFamily="34" charset="0"/>
              <a:buChar char="–"/>
            </a:pPr>
            <a:r>
              <a:rPr lang="en-US" sz="2600" dirty="0"/>
              <a:t>Ion ratios calculated to support qualitative IDs</a:t>
            </a:r>
          </a:p>
        </p:txBody>
      </p:sp>
    </p:spTree>
    <p:extLst>
      <p:ext uri="{BB962C8B-B14F-4D97-AF65-F5344CB8AC3E}">
        <p14:creationId xmlns:p14="http://schemas.microsoft.com/office/powerpoint/2010/main" val="3159412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E7AD8-4E1D-4BCD-A62E-C57708288BE2}"/>
              </a:ext>
            </a:extLst>
          </p:cNvPr>
          <p:cNvSpPr>
            <a:spLocks noGrp="1"/>
          </p:cNvSpPr>
          <p:nvPr>
            <p:ph type="title"/>
          </p:nvPr>
        </p:nvSpPr>
        <p:spPr/>
        <p:txBody>
          <a:bodyPr>
            <a:normAutofit fontScale="90000"/>
          </a:bodyPr>
          <a:lstStyle/>
          <a:p>
            <a:r>
              <a:rPr lang="en-US" dirty="0"/>
              <a:t>Current Region 5 Lab PFAS Analyte List</a:t>
            </a:r>
          </a:p>
        </p:txBody>
      </p:sp>
      <p:graphicFrame>
        <p:nvGraphicFramePr>
          <p:cNvPr id="6" name="Table 5">
            <a:extLst>
              <a:ext uri="{FF2B5EF4-FFF2-40B4-BE49-F238E27FC236}">
                <a16:creationId xmlns:a16="http://schemas.microsoft.com/office/drawing/2014/main" id="{31ED4FF0-AE72-440B-967C-FAF9DB977968}"/>
              </a:ext>
            </a:extLst>
          </p:cNvPr>
          <p:cNvGraphicFramePr>
            <a:graphicFrameLocks noGrp="1"/>
          </p:cNvGraphicFramePr>
          <p:nvPr>
            <p:extLst>
              <p:ext uri="{D42A27DB-BD31-4B8C-83A1-F6EECF244321}">
                <p14:modId xmlns:p14="http://schemas.microsoft.com/office/powerpoint/2010/main" val="468033117"/>
              </p:ext>
            </p:extLst>
          </p:nvPr>
        </p:nvGraphicFramePr>
        <p:xfrm>
          <a:off x="2397896" y="1824912"/>
          <a:ext cx="7396207" cy="4561195"/>
        </p:xfrm>
        <a:graphic>
          <a:graphicData uri="http://schemas.openxmlformats.org/drawingml/2006/table">
            <a:tbl>
              <a:tblPr firstRow="1" bandRow="1"/>
              <a:tblGrid>
                <a:gridCol w="2568387">
                  <a:extLst>
                    <a:ext uri="{9D8B030D-6E8A-4147-A177-3AD203B41FA5}">
                      <a16:colId xmlns:a16="http://schemas.microsoft.com/office/drawing/2014/main" val="3262239040"/>
                    </a:ext>
                  </a:extLst>
                </a:gridCol>
                <a:gridCol w="1794707">
                  <a:extLst>
                    <a:ext uri="{9D8B030D-6E8A-4147-A177-3AD203B41FA5}">
                      <a16:colId xmlns:a16="http://schemas.microsoft.com/office/drawing/2014/main" val="1950556121"/>
                    </a:ext>
                  </a:extLst>
                </a:gridCol>
                <a:gridCol w="1655904">
                  <a:extLst>
                    <a:ext uri="{9D8B030D-6E8A-4147-A177-3AD203B41FA5}">
                      <a16:colId xmlns:a16="http://schemas.microsoft.com/office/drawing/2014/main" val="1128601849"/>
                    </a:ext>
                  </a:extLst>
                </a:gridCol>
                <a:gridCol w="1377209">
                  <a:extLst>
                    <a:ext uri="{9D8B030D-6E8A-4147-A177-3AD203B41FA5}">
                      <a16:colId xmlns:a16="http://schemas.microsoft.com/office/drawing/2014/main" val="188793354"/>
                    </a:ext>
                  </a:extLst>
                </a:gridCol>
              </a:tblGrid>
              <a:tr h="486271">
                <a:tc>
                  <a:txBody>
                    <a:bodyPr/>
                    <a:lstStyle>
                      <a:lvl1pPr marL="0" algn="l" defTabSz="914400" rtl="0" eaLnBrk="1" latinLnBrk="0" hangingPunct="1">
                        <a:defRPr sz="1800" b="1" kern="1200">
                          <a:solidFill>
                            <a:schemeClr val="lt1"/>
                          </a:solidFill>
                          <a:latin typeface="Arial"/>
                          <a:ea typeface="ＭＳ Ｐゴシック"/>
                        </a:defRPr>
                      </a:lvl1pPr>
                      <a:lvl2pPr marL="457200" algn="l" defTabSz="914400" rtl="0" eaLnBrk="1" latinLnBrk="0" hangingPunct="1">
                        <a:defRPr sz="1800" b="1" kern="1200">
                          <a:solidFill>
                            <a:schemeClr val="lt1"/>
                          </a:solidFill>
                          <a:latin typeface="Arial"/>
                          <a:ea typeface="ＭＳ Ｐゴシック"/>
                        </a:defRPr>
                      </a:lvl2pPr>
                      <a:lvl3pPr marL="914400" algn="l" defTabSz="914400" rtl="0" eaLnBrk="1" latinLnBrk="0" hangingPunct="1">
                        <a:defRPr sz="1800" b="1" kern="1200">
                          <a:solidFill>
                            <a:schemeClr val="lt1"/>
                          </a:solidFill>
                          <a:latin typeface="Arial"/>
                          <a:ea typeface="ＭＳ Ｐゴシック"/>
                        </a:defRPr>
                      </a:lvl3pPr>
                      <a:lvl4pPr marL="1371600" algn="l" defTabSz="914400" rtl="0" eaLnBrk="1" latinLnBrk="0" hangingPunct="1">
                        <a:defRPr sz="1800" b="1" kern="1200">
                          <a:solidFill>
                            <a:schemeClr val="lt1"/>
                          </a:solidFill>
                          <a:latin typeface="Arial"/>
                          <a:ea typeface="ＭＳ Ｐゴシック"/>
                        </a:defRPr>
                      </a:lvl4pPr>
                      <a:lvl5pPr marL="1828800" algn="l" defTabSz="914400" rtl="0" eaLnBrk="1" latinLnBrk="0" hangingPunct="1">
                        <a:defRPr sz="1800" b="1" kern="1200">
                          <a:solidFill>
                            <a:schemeClr val="lt1"/>
                          </a:solidFill>
                          <a:latin typeface="Arial"/>
                          <a:ea typeface="ＭＳ Ｐゴシック"/>
                        </a:defRPr>
                      </a:lvl5pPr>
                      <a:lvl6pPr marL="2286000" algn="l" defTabSz="914400" rtl="0" eaLnBrk="1" latinLnBrk="0" hangingPunct="1">
                        <a:defRPr sz="1800" b="1" kern="1200">
                          <a:solidFill>
                            <a:schemeClr val="lt1"/>
                          </a:solidFill>
                          <a:latin typeface="Arial"/>
                          <a:ea typeface="ＭＳ Ｐゴシック"/>
                        </a:defRPr>
                      </a:lvl6pPr>
                      <a:lvl7pPr marL="2743200" algn="l" defTabSz="914400" rtl="0" eaLnBrk="1" latinLnBrk="0" hangingPunct="1">
                        <a:defRPr sz="1800" b="1" kern="1200">
                          <a:solidFill>
                            <a:schemeClr val="lt1"/>
                          </a:solidFill>
                          <a:latin typeface="Arial"/>
                          <a:ea typeface="ＭＳ Ｐゴシック"/>
                        </a:defRPr>
                      </a:lvl7pPr>
                      <a:lvl8pPr marL="3200400" algn="l" defTabSz="914400" rtl="0" eaLnBrk="1" latinLnBrk="0" hangingPunct="1">
                        <a:defRPr sz="1800" b="1" kern="1200">
                          <a:solidFill>
                            <a:schemeClr val="lt1"/>
                          </a:solidFill>
                          <a:latin typeface="Arial"/>
                          <a:ea typeface="ＭＳ Ｐゴシック"/>
                        </a:defRPr>
                      </a:lvl8pPr>
                      <a:lvl9pPr marL="3657600" algn="l" defTabSz="914400" rtl="0" eaLnBrk="1" latinLnBrk="0" hangingPunct="1">
                        <a:defRPr sz="1800" b="1" kern="1200">
                          <a:solidFill>
                            <a:schemeClr val="lt1"/>
                          </a:solidFill>
                          <a:latin typeface="Arial"/>
                          <a:ea typeface="ＭＳ Ｐゴシック"/>
                        </a:defRPr>
                      </a:lvl9pPr>
                    </a:lstStyle>
                    <a:p>
                      <a:r>
                        <a:rPr lang="en-US" sz="1400" dirty="0"/>
                        <a:t>Target Analyte</a:t>
                      </a:r>
                      <a:endParaRPr lang="en-US" sz="1400" b="1" dirty="0"/>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solidFill>
                  </a:tcPr>
                </a:tc>
                <a:tc>
                  <a:txBody>
                    <a:bodyPr/>
                    <a:lstStyle>
                      <a:lvl1pPr marL="0" algn="l" defTabSz="914400" rtl="0" eaLnBrk="1" latinLnBrk="0" hangingPunct="1">
                        <a:defRPr sz="1800" b="1" kern="1200">
                          <a:solidFill>
                            <a:schemeClr val="lt1"/>
                          </a:solidFill>
                          <a:latin typeface="Arial"/>
                          <a:ea typeface="ＭＳ Ｐゴシック"/>
                        </a:defRPr>
                      </a:lvl1pPr>
                      <a:lvl2pPr marL="457200" algn="l" defTabSz="914400" rtl="0" eaLnBrk="1" latinLnBrk="0" hangingPunct="1">
                        <a:defRPr sz="1800" b="1" kern="1200">
                          <a:solidFill>
                            <a:schemeClr val="lt1"/>
                          </a:solidFill>
                          <a:latin typeface="Arial"/>
                          <a:ea typeface="ＭＳ Ｐゴシック"/>
                        </a:defRPr>
                      </a:lvl2pPr>
                      <a:lvl3pPr marL="914400" algn="l" defTabSz="914400" rtl="0" eaLnBrk="1" latinLnBrk="0" hangingPunct="1">
                        <a:defRPr sz="1800" b="1" kern="1200">
                          <a:solidFill>
                            <a:schemeClr val="lt1"/>
                          </a:solidFill>
                          <a:latin typeface="Arial"/>
                          <a:ea typeface="ＭＳ Ｐゴシック"/>
                        </a:defRPr>
                      </a:lvl3pPr>
                      <a:lvl4pPr marL="1371600" algn="l" defTabSz="914400" rtl="0" eaLnBrk="1" latinLnBrk="0" hangingPunct="1">
                        <a:defRPr sz="1800" b="1" kern="1200">
                          <a:solidFill>
                            <a:schemeClr val="lt1"/>
                          </a:solidFill>
                          <a:latin typeface="Arial"/>
                          <a:ea typeface="ＭＳ Ｐゴシック"/>
                        </a:defRPr>
                      </a:lvl4pPr>
                      <a:lvl5pPr marL="1828800" algn="l" defTabSz="914400" rtl="0" eaLnBrk="1" latinLnBrk="0" hangingPunct="1">
                        <a:defRPr sz="1800" b="1" kern="1200">
                          <a:solidFill>
                            <a:schemeClr val="lt1"/>
                          </a:solidFill>
                          <a:latin typeface="Arial"/>
                          <a:ea typeface="ＭＳ Ｐゴシック"/>
                        </a:defRPr>
                      </a:lvl5pPr>
                      <a:lvl6pPr marL="2286000" algn="l" defTabSz="914400" rtl="0" eaLnBrk="1" latinLnBrk="0" hangingPunct="1">
                        <a:defRPr sz="1800" b="1" kern="1200">
                          <a:solidFill>
                            <a:schemeClr val="lt1"/>
                          </a:solidFill>
                          <a:latin typeface="Arial"/>
                          <a:ea typeface="ＭＳ Ｐゴシック"/>
                        </a:defRPr>
                      </a:lvl6pPr>
                      <a:lvl7pPr marL="2743200" algn="l" defTabSz="914400" rtl="0" eaLnBrk="1" latinLnBrk="0" hangingPunct="1">
                        <a:defRPr sz="1800" b="1" kern="1200">
                          <a:solidFill>
                            <a:schemeClr val="lt1"/>
                          </a:solidFill>
                          <a:latin typeface="Arial"/>
                          <a:ea typeface="ＭＳ Ｐゴシック"/>
                        </a:defRPr>
                      </a:lvl7pPr>
                      <a:lvl8pPr marL="3200400" algn="l" defTabSz="914400" rtl="0" eaLnBrk="1" latinLnBrk="0" hangingPunct="1">
                        <a:defRPr sz="1800" b="1" kern="1200">
                          <a:solidFill>
                            <a:schemeClr val="lt1"/>
                          </a:solidFill>
                          <a:latin typeface="Arial"/>
                          <a:ea typeface="ＭＳ Ｐゴシック"/>
                        </a:defRPr>
                      </a:lvl8pPr>
                      <a:lvl9pPr marL="3657600" algn="l" defTabSz="914400" rtl="0" eaLnBrk="1" latinLnBrk="0" hangingPunct="1">
                        <a:defRPr sz="1800" b="1" kern="1200">
                          <a:solidFill>
                            <a:schemeClr val="lt1"/>
                          </a:solidFill>
                          <a:latin typeface="Arial"/>
                          <a:ea typeface="ＭＳ Ｐゴシック"/>
                        </a:defRPr>
                      </a:lvl9pPr>
                    </a:lstStyle>
                    <a:p>
                      <a:pPr algn="ctr"/>
                      <a:r>
                        <a:rPr lang="en-US" sz="1400" dirty="0"/>
                        <a:t>Reporting Limit</a:t>
                      </a:r>
                    </a:p>
                    <a:p>
                      <a:pPr algn="ctr"/>
                      <a:r>
                        <a:rPr lang="en-US" sz="1400" dirty="0"/>
                        <a:t>in Water (ng/L)</a:t>
                      </a:r>
                      <a:endParaRPr lang="en-US" sz="1400" b="1" dirty="0"/>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solidFill>
                  </a:tcPr>
                </a:tc>
                <a:tc>
                  <a:txBody>
                    <a:bodyPr/>
                    <a:lstStyle/>
                    <a:p>
                      <a:pPr marL="0" algn="ctr" defTabSz="914400" rtl="0" eaLnBrk="1" latinLnBrk="0" hangingPunct="1"/>
                      <a:r>
                        <a:rPr lang="en-US" sz="1400" b="1" kern="1200" dirty="0">
                          <a:solidFill>
                            <a:schemeClr val="lt1"/>
                          </a:solidFill>
                          <a:latin typeface="Arial"/>
                          <a:ea typeface="ＭＳ Ｐゴシック"/>
                          <a:cs typeface="+mn-cs"/>
                        </a:rPr>
                        <a:t>Reporting Limit</a:t>
                      </a:r>
                    </a:p>
                    <a:p>
                      <a:pPr marL="0" algn="ctr" defTabSz="914400" rtl="0" eaLnBrk="1" latinLnBrk="0" hangingPunct="1"/>
                      <a:r>
                        <a:rPr lang="en-US" sz="1400" b="1" kern="1200" dirty="0">
                          <a:solidFill>
                            <a:schemeClr val="lt1"/>
                          </a:solidFill>
                          <a:latin typeface="Arial"/>
                          <a:ea typeface="ＭＳ Ｐゴシック"/>
                          <a:cs typeface="+mn-cs"/>
                        </a:rPr>
                        <a:t>In Soil (ng/kg)</a:t>
                      </a:r>
                    </a:p>
                  </a:txBody>
                  <a:tcPr anchor="ctr">
                    <a:lnL>
                      <a:noFill/>
                    </a:lnL>
                    <a:lnR w="12700" cmpd="sng">
                      <a:noFill/>
                    </a:lnR>
                    <a:lnT w="12700" cmpd="sng">
                      <a:solidFill>
                        <a:srgbClr val="333399"/>
                      </a:solidFill>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a:txBody>
                    <a:bodyPr/>
                    <a:lstStyle>
                      <a:lvl1pPr marL="0" algn="l" defTabSz="914400" rtl="0" eaLnBrk="1" latinLnBrk="0" hangingPunct="1">
                        <a:defRPr sz="1800" b="1" kern="1200">
                          <a:solidFill>
                            <a:schemeClr val="lt1"/>
                          </a:solidFill>
                          <a:latin typeface="Arial"/>
                          <a:ea typeface="ＭＳ Ｐゴシック"/>
                        </a:defRPr>
                      </a:lvl1pPr>
                      <a:lvl2pPr marL="457200" algn="l" defTabSz="914400" rtl="0" eaLnBrk="1" latinLnBrk="0" hangingPunct="1">
                        <a:defRPr sz="1800" b="1" kern="1200">
                          <a:solidFill>
                            <a:schemeClr val="lt1"/>
                          </a:solidFill>
                          <a:latin typeface="Arial"/>
                          <a:ea typeface="ＭＳ Ｐゴシック"/>
                        </a:defRPr>
                      </a:lvl2pPr>
                      <a:lvl3pPr marL="914400" algn="l" defTabSz="914400" rtl="0" eaLnBrk="1" latinLnBrk="0" hangingPunct="1">
                        <a:defRPr sz="1800" b="1" kern="1200">
                          <a:solidFill>
                            <a:schemeClr val="lt1"/>
                          </a:solidFill>
                          <a:latin typeface="Arial"/>
                          <a:ea typeface="ＭＳ Ｐゴシック"/>
                        </a:defRPr>
                      </a:lvl3pPr>
                      <a:lvl4pPr marL="1371600" algn="l" defTabSz="914400" rtl="0" eaLnBrk="1" latinLnBrk="0" hangingPunct="1">
                        <a:defRPr sz="1800" b="1" kern="1200">
                          <a:solidFill>
                            <a:schemeClr val="lt1"/>
                          </a:solidFill>
                          <a:latin typeface="Arial"/>
                          <a:ea typeface="ＭＳ Ｐゴシック"/>
                        </a:defRPr>
                      </a:lvl4pPr>
                      <a:lvl5pPr marL="1828800" algn="l" defTabSz="914400" rtl="0" eaLnBrk="1" latinLnBrk="0" hangingPunct="1">
                        <a:defRPr sz="1800" b="1" kern="1200">
                          <a:solidFill>
                            <a:schemeClr val="lt1"/>
                          </a:solidFill>
                          <a:latin typeface="Arial"/>
                          <a:ea typeface="ＭＳ Ｐゴシック"/>
                        </a:defRPr>
                      </a:lvl5pPr>
                      <a:lvl6pPr marL="2286000" algn="l" defTabSz="914400" rtl="0" eaLnBrk="1" latinLnBrk="0" hangingPunct="1">
                        <a:defRPr sz="1800" b="1" kern="1200">
                          <a:solidFill>
                            <a:schemeClr val="lt1"/>
                          </a:solidFill>
                          <a:latin typeface="Arial"/>
                          <a:ea typeface="ＭＳ Ｐゴシック"/>
                        </a:defRPr>
                      </a:lvl6pPr>
                      <a:lvl7pPr marL="2743200" algn="l" defTabSz="914400" rtl="0" eaLnBrk="1" latinLnBrk="0" hangingPunct="1">
                        <a:defRPr sz="1800" b="1" kern="1200">
                          <a:solidFill>
                            <a:schemeClr val="lt1"/>
                          </a:solidFill>
                          <a:latin typeface="Arial"/>
                          <a:ea typeface="ＭＳ Ｐゴシック"/>
                        </a:defRPr>
                      </a:lvl7pPr>
                      <a:lvl8pPr marL="3200400" algn="l" defTabSz="914400" rtl="0" eaLnBrk="1" latinLnBrk="0" hangingPunct="1">
                        <a:defRPr sz="1800" b="1" kern="1200">
                          <a:solidFill>
                            <a:schemeClr val="lt1"/>
                          </a:solidFill>
                          <a:latin typeface="Arial"/>
                          <a:ea typeface="ＭＳ Ｐゴシック"/>
                        </a:defRPr>
                      </a:lvl8pPr>
                      <a:lvl9pPr marL="3657600" algn="l" defTabSz="914400" rtl="0" eaLnBrk="1" latinLnBrk="0" hangingPunct="1">
                        <a:defRPr sz="1800" b="1" kern="1200">
                          <a:solidFill>
                            <a:schemeClr val="lt1"/>
                          </a:solidFill>
                          <a:latin typeface="Arial"/>
                          <a:ea typeface="ＭＳ Ｐゴシック"/>
                        </a:defRPr>
                      </a:lvl9pPr>
                    </a:lstStyle>
                    <a:p>
                      <a:pPr algn="ctr"/>
                      <a:r>
                        <a:rPr lang="en-US" sz="1400" dirty="0"/>
                        <a:t>Labelled</a:t>
                      </a:r>
                    </a:p>
                    <a:p>
                      <a:pPr algn="ctr"/>
                      <a:r>
                        <a:rPr lang="en-US" sz="1400" dirty="0"/>
                        <a:t>Surrogate</a:t>
                      </a:r>
                      <a:endParaRPr lang="en-US" sz="1400" b="1" dirty="0"/>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solidFill>
                  </a:tcPr>
                </a:tc>
                <a:extLst>
                  <a:ext uri="{0D108BD9-81ED-4DB2-BD59-A6C34878D82A}">
                    <a16:rowId xmlns:a16="http://schemas.microsoft.com/office/drawing/2014/main" val="368171095"/>
                  </a:ext>
                </a:extLst>
              </a:tr>
              <a:tr h="360930">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r>
                        <a:rPr lang="en-US" sz="1400" dirty="0"/>
                        <a:t>PFBA, PFPeA</a:t>
                      </a:r>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50</a:t>
                      </a:r>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125</a:t>
                      </a:r>
                    </a:p>
                  </a:txBody>
                  <a:tcPr anchor="ctr">
                    <a:lnL>
                      <a:noFill/>
                    </a:lnL>
                    <a:lnR w="12700" cmpd="sng">
                      <a:no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x</a:t>
                      </a:r>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extLst>
                  <a:ext uri="{0D108BD9-81ED-4DB2-BD59-A6C34878D82A}">
                    <a16:rowId xmlns:a16="http://schemas.microsoft.com/office/drawing/2014/main" val="1522034945"/>
                  </a:ext>
                </a:extLst>
              </a:tr>
              <a:tr h="360930">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r>
                        <a:rPr lang="en-US" sz="1400" dirty="0"/>
                        <a:t>PFBS</a:t>
                      </a:r>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10</a:t>
                      </a:r>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p>
                      <a:pPr algn="ctr"/>
                      <a:r>
                        <a:rPr lang="en-US" sz="1400" dirty="0">
                          <a:latin typeface="Arial" panose="020B0604020202020204" pitchFamily="34" charset="0"/>
                          <a:cs typeface="Arial" panose="020B0604020202020204" pitchFamily="34" charset="0"/>
                        </a:rPr>
                        <a:t>25</a:t>
                      </a:r>
                    </a:p>
                  </a:txBody>
                  <a:tcPr anchor="ctr">
                    <a:lnL>
                      <a:noFill/>
                    </a:lnL>
                    <a:lnR w="12700" cmpd="sng">
                      <a:no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x</a:t>
                      </a:r>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09489495"/>
                  </a:ext>
                </a:extLst>
              </a:tr>
              <a:tr h="360930">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r>
                        <a:rPr lang="en-US" sz="1400" dirty="0"/>
                        <a:t>PFPeS</a:t>
                      </a:r>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10</a:t>
                      </a:r>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p>
                      <a:pPr algn="ctr"/>
                      <a:r>
                        <a:rPr lang="en-US" sz="1400" dirty="0">
                          <a:latin typeface="Arial" panose="020B0604020202020204" pitchFamily="34" charset="0"/>
                          <a:cs typeface="Arial" panose="020B0604020202020204" pitchFamily="34" charset="0"/>
                        </a:rPr>
                        <a:t>25</a:t>
                      </a:r>
                    </a:p>
                  </a:txBody>
                  <a:tcPr anchor="ctr">
                    <a:lnL>
                      <a:noFill/>
                    </a:lnL>
                    <a:lnR w="12700" cmpd="sng">
                      <a:no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endParaRPr lang="en-US" sz="1400" dirty="0"/>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extLst>
                  <a:ext uri="{0D108BD9-81ED-4DB2-BD59-A6C34878D82A}">
                    <a16:rowId xmlns:a16="http://schemas.microsoft.com/office/drawing/2014/main" val="1869161388"/>
                  </a:ext>
                </a:extLst>
              </a:tr>
              <a:tr h="360930">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r>
                        <a:rPr lang="en-US" sz="1400" dirty="0"/>
                        <a:t>PFHxA</a:t>
                      </a:r>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10</a:t>
                      </a:r>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p>
                      <a:pPr algn="ctr"/>
                      <a:r>
                        <a:rPr lang="en-US" sz="1400" dirty="0">
                          <a:latin typeface="Arial" panose="020B0604020202020204" pitchFamily="34" charset="0"/>
                          <a:cs typeface="Arial" panose="020B0604020202020204" pitchFamily="34" charset="0"/>
                        </a:rPr>
                        <a:t>50</a:t>
                      </a:r>
                    </a:p>
                  </a:txBody>
                  <a:tcPr anchor="ctr">
                    <a:lnL>
                      <a:noFill/>
                    </a:lnL>
                    <a:lnR w="12700" cmpd="sng">
                      <a:no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x</a:t>
                      </a:r>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22470641"/>
                  </a:ext>
                </a:extLst>
              </a:tr>
              <a:tr h="743263">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PFHxS, PFHpA, PFOA, PFNA, PFDA, PFUnA, PFDoA, PFTreA</a:t>
                      </a:r>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10</a:t>
                      </a:r>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p>
                      <a:pPr algn="ctr"/>
                      <a:r>
                        <a:rPr lang="en-US" sz="1400" dirty="0">
                          <a:latin typeface="Arial" panose="020B0604020202020204" pitchFamily="34" charset="0"/>
                          <a:cs typeface="Arial" panose="020B0604020202020204" pitchFamily="34" charset="0"/>
                        </a:rPr>
                        <a:t>25</a:t>
                      </a:r>
                    </a:p>
                  </a:txBody>
                  <a:tcPr anchor="ctr">
                    <a:lnL>
                      <a:noFill/>
                    </a:lnL>
                    <a:lnR w="12700" cmpd="sng">
                      <a:no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x</a:t>
                      </a:r>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extLst>
                  <a:ext uri="{0D108BD9-81ED-4DB2-BD59-A6C34878D82A}">
                    <a16:rowId xmlns:a16="http://schemas.microsoft.com/office/drawing/2014/main" val="1368024069"/>
                  </a:ext>
                </a:extLst>
              </a:tr>
              <a:tr h="402672">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PFHpS, PFNS, PFDS</a:t>
                      </a:r>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10</a:t>
                      </a:r>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p>
                      <a:pPr algn="ctr"/>
                      <a:r>
                        <a:rPr lang="en-US" sz="1400" dirty="0">
                          <a:latin typeface="Arial" panose="020B0604020202020204" pitchFamily="34" charset="0"/>
                          <a:cs typeface="Arial" panose="020B0604020202020204" pitchFamily="34" charset="0"/>
                        </a:rPr>
                        <a:t>25</a:t>
                      </a:r>
                    </a:p>
                  </a:txBody>
                  <a:tcPr anchor="ctr">
                    <a:lnL>
                      <a:noFill/>
                    </a:lnL>
                    <a:lnR w="12700" cmpd="sng">
                      <a:no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endParaRPr lang="en-US" sz="1400" dirty="0"/>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00652418"/>
                  </a:ext>
                </a:extLst>
              </a:tr>
              <a:tr h="360930">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r>
                        <a:rPr lang="en-US" sz="1400" dirty="0"/>
                        <a:t>PFOS</a:t>
                      </a:r>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10</a:t>
                      </a:r>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p>
                      <a:pPr algn="ctr"/>
                      <a:r>
                        <a:rPr lang="en-US" sz="1400" dirty="0">
                          <a:latin typeface="Arial" panose="020B0604020202020204" pitchFamily="34" charset="0"/>
                          <a:cs typeface="Arial" panose="020B0604020202020204" pitchFamily="34" charset="0"/>
                        </a:rPr>
                        <a:t>30</a:t>
                      </a:r>
                    </a:p>
                  </a:txBody>
                  <a:tcPr anchor="ctr">
                    <a:lnL>
                      <a:noFill/>
                    </a:lnL>
                    <a:lnR w="12700" cmpd="sng">
                      <a:no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x</a:t>
                      </a:r>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extLst>
                  <a:ext uri="{0D108BD9-81ED-4DB2-BD59-A6C34878D82A}">
                    <a16:rowId xmlns:a16="http://schemas.microsoft.com/office/drawing/2014/main" val="2385687777"/>
                  </a:ext>
                </a:extLst>
              </a:tr>
              <a:tr h="360930">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PFTriA</a:t>
                      </a:r>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10</a:t>
                      </a:r>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p>
                      <a:pPr algn="ctr"/>
                      <a:r>
                        <a:rPr lang="en-US" sz="1400" dirty="0">
                          <a:latin typeface="Arial" panose="020B0604020202020204" pitchFamily="34" charset="0"/>
                          <a:cs typeface="Arial" panose="020B0604020202020204" pitchFamily="34" charset="0"/>
                        </a:rPr>
                        <a:t>25</a:t>
                      </a:r>
                    </a:p>
                  </a:txBody>
                  <a:tcPr anchor="ctr">
                    <a:lnL>
                      <a:noFill/>
                    </a:lnL>
                    <a:lnR w="12700" cmpd="sng">
                      <a:no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endParaRPr lang="en-US" sz="1400" dirty="0"/>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546131934"/>
                  </a:ext>
                </a:extLst>
              </a:tr>
              <a:tr h="651515">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r>
                        <a:rPr lang="en-US" sz="1400" dirty="0"/>
                        <a:t>FOSA, 4:2 FTS, 6:2 FTS, 8:2 FTS, N-</a:t>
                      </a:r>
                      <a:r>
                        <a:rPr lang="en-US" sz="1400" dirty="0" err="1"/>
                        <a:t>EtFOSAA</a:t>
                      </a:r>
                      <a:r>
                        <a:rPr lang="en-US" sz="1400" dirty="0"/>
                        <a:t>, N-</a:t>
                      </a:r>
                      <a:r>
                        <a:rPr lang="en-US" sz="1400" dirty="0" err="1"/>
                        <a:t>MeFOSAA</a:t>
                      </a:r>
                      <a:endParaRPr lang="en-US" sz="1400" dirty="0"/>
                    </a:p>
                  </a:txBody>
                  <a:tcPr anchor="ctr">
                    <a:lnL w="12700" cmpd="sng">
                      <a:solidFill>
                        <a:srgbClr val="333399"/>
                      </a:solid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10</a:t>
                      </a:r>
                    </a:p>
                  </a:txBody>
                  <a:tcPr anchor="ctr">
                    <a:lnL>
                      <a:noFill/>
                    </a:lnL>
                    <a:lnR>
                      <a:no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p>
                      <a:pPr algn="ctr"/>
                      <a:r>
                        <a:rPr lang="en-US" sz="1400" dirty="0">
                          <a:latin typeface="Arial" panose="020B0604020202020204" pitchFamily="34" charset="0"/>
                          <a:cs typeface="Arial" panose="020B0604020202020204" pitchFamily="34" charset="0"/>
                        </a:rPr>
                        <a:t>25</a:t>
                      </a:r>
                    </a:p>
                  </a:txBody>
                  <a:tcPr anchor="ctr">
                    <a:lnL>
                      <a:noFill/>
                    </a:lnL>
                    <a:lnR w="12700" cmpd="sng">
                      <a:noFill/>
                    </a:lnR>
                    <a:lnT w="12700" cap="flat" cmpd="sng" algn="ctr">
                      <a:solidFill>
                        <a:srgbClr val="333399"/>
                      </a:solidFill>
                      <a:prstDash val="solid"/>
                      <a:round/>
                      <a:headEnd type="none" w="med" len="med"/>
                      <a:tailEnd type="none" w="med" len="med"/>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l" defTabSz="914400" rtl="0" eaLnBrk="1" latinLnBrk="0" hangingPunct="1">
                        <a:defRPr sz="1800" kern="1200">
                          <a:solidFill>
                            <a:schemeClr val="dk1"/>
                          </a:solidFill>
                          <a:latin typeface="Arial"/>
                          <a:ea typeface="ＭＳ Ｐゴシック"/>
                        </a:defRPr>
                      </a:lvl1pPr>
                      <a:lvl2pPr marL="457200" algn="l" defTabSz="914400" rtl="0" eaLnBrk="1" latinLnBrk="0" hangingPunct="1">
                        <a:defRPr sz="1800" kern="1200">
                          <a:solidFill>
                            <a:schemeClr val="dk1"/>
                          </a:solidFill>
                          <a:latin typeface="Arial"/>
                          <a:ea typeface="ＭＳ Ｐゴシック"/>
                        </a:defRPr>
                      </a:lvl2pPr>
                      <a:lvl3pPr marL="914400" algn="l" defTabSz="914400" rtl="0" eaLnBrk="1" latinLnBrk="0" hangingPunct="1">
                        <a:defRPr sz="1800" kern="1200">
                          <a:solidFill>
                            <a:schemeClr val="dk1"/>
                          </a:solidFill>
                          <a:latin typeface="Arial"/>
                          <a:ea typeface="ＭＳ Ｐゴシック"/>
                        </a:defRPr>
                      </a:lvl3pPr>
                      <a:lvl4pPr marL="1371600" algn="l" defTabSz="914400" rtl="0" eaLnBrk="1" latinLnBrk="0" hangingPunct="1">
                        <a:defRPr sz="1800" kern="1200">
                          <a:solidFill>
                            <a:schemeClr val="dk1"/>
                          </a:solidFill>
                          <a:latin typeface="Arial"/>
                          <a:ea typeface="ＭＳ Ｐゴシック"/>
                        </a:defRPr>
                      </a:lvl4pPr>
                      <a:lvl5pPr marL="1828800" algn="l" defTabSz="914400" rtl="0" eaLnBrk="1" latinLnBrk="0" hangingPunct="1">
                        <a:defRPr sz="1800" kern="1200">
                          <a:solidFill>
                            <a:schemeClr val="dk1"/>
                          </a:solidFill>
                          <a:latin typeface="Arial"/>
                          <a:ea typeface="ＭＳ Ｐゴシック"/>
                        </a:defRPr>
                      </a:lvl5pPr>
                      <a:lvl6pPr marL="2286000" algn="l" defTabSz="914400" rtl="0" eaLnBrk="1" latinLnBrk="0" hangingPunct="1">
                        <a:defRPr sz="1800" kern="1200">
                          <a:solidFill>
                            <a:schemeClr val="dk1"/>
                          </a:solidFill>
                          <a:latin typeface="Arial"/>
                          <a:ea typeface="ＭＳ Ｐゴシック"/>
                        </a:defRPr>
                      </a:lvl6pPr>
                      <a:lvl7pPr marL="2743200" algn="l" defTabSz="914400" rtl="0" eaLnBrk="1" latinLnBrk="0" hangingPunct="1">
                        <a:defRPr sz="1800" kern="1200">
                          <a:solidFill>
                            <a:schemeClr val="dk1"/>
                          </a:solidFill>
                          <a:latin typeface="Arial"/>
                          <a:ea typeface="ＭＳ Ｐゴシック"/>
                        </a:defRPr>
                      </a:lvl7pPr>
                      <a:lvl8pPr marL="3200400" algn="l" defTabSz="914400" rtl="0" eaLnBrk="1" latinLnBrk="0" hangingPunct="1">
                        <a:defRPr sz="1800" kern="1200">
                          <a:solidFill>
                            <a:schemeClr val="dk1"/>
                          </a:solidFill>
                          <a:latin typeface="Arial"/>
                          <a:ea typeface="ＭＳ Ｐゴシック"/>
                        </a:defRPr>
                      </a:lvl8pPr>
                      <a:lvl9pPr marL="3657600" algn="l" defTabSz="914400" rtl="0" eaLnBrk="1" latinLnBrk="0" hangingPunct="1">
                        <a:defRPr sz="1800" kern="1200">
                          <a:solidFill>
                            <a:schemeClr val="dk1"/>
                          </a:solidFill>
                          <a:latin typeface="Arial"/>
                          <a:ea typeface="ＭＳ Ｐゴシック"/>
                        </a:defRPr>
                      </a:lvl9pPr>
                    </a:lstStyle>
                    <a:p>
                      <a:pPr algn="ctr"/>
                      <a:r>
                        <a:rPr lang="en-US" sz="1400" dirty="0"/>
                        <a:t>x</a:t>
                      </a:r>
                    </a:p>
                  </a:txBody>
                  <a:tcPr anchor="ctr">
                    <a:lnL>
                      <a:no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extLst>
                  <a:ext uri="{0D108BD9-81ED-4DB2-BD59-A6C34878D82A}">
                    <a16:rowId xmlns:a16="http://schemas.microsoft.com/office/drawing/2014/main" val="2991098592"/>
                  </a:ext>
                </a:extLst>
              </a:tr>
            </a:tbl>
          </a:graphicData>
        </a:graphic>
      </p:graphicFrame>
    </p:spTree>
    <p:extLst>
      <p:ext uri="{BB962C8B-B14F-4D97-AF65-F5344CB8AC3E}">
        <p14:creationId xmlns:p14="http://schemas.microsoft.com/office/powerpoint/2010/main" val="1593965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03E1FF5-B2B2-46D2-8B08-D054A218F253}"/>
              </a:ext>
            </a:extLst>
          </p:cNvPr>
          <p:cNvSpPr>
            <a:spLocks noGrp="1"/>
          </p:cNvSpPr>
          <p:nvPr>
            <p:ph type="title"/>
          </p:nvPr>
        </p:nvSpPr>
        <p:spPr/>
        <p:txBody>
          <a:bodyPr>
            <a:normAutofit fontScale="90000"/>
          </a:bodyPr>
          <a:lstStyle/>
          <a:p>
            <a:r>
              <a:rPr lang="en-US" dirty="0"/>
              <a:t>ASTM Standards – Sample Preparation</a:t>
            </a:r>
          </a:p>
        </p:txBody>
      </p:sp>
      <p:sp>
        <p:nvSpPr>
          <p:cNvPr id="6" name="Text Placeholder 5">
            <a:extLst>
              <a:ext uri="{FF2B5EF4-FFF2-40B4-BE49-F238E27FC236}">
                <a16:creationId xmlns:a16="http://schemas.microsoft.com/office/drawing/2014/main" id="{8441FB8E-1D44-4019-8A16-AF1C79105784}"/>
              </a:ext>
            </a:extLst>
          </p:cNvPr>
          <p:cNvSpPr>
            <a:spLocks noGrp="1"/>
          </p:cNvSpPr>
          <p:nvPr>
            <p:ph type="body" idx="1"/>
          </p:nvPr>
        </p:nvSpPr>
        <p:spPr/>
        <p:txBody>
          <a:bodyPr>
            <a:normAutofit/>
          </a:bodyPr>
          <a:lstStyle/>
          <a:p>
            <a:r>
              <a:rPr lang="en-US" sz="2800" u="sng" dirty="0"/>
              <a:t>D7979 (PFAS in Water Method)</a:t>
            </a:r>
          </a:p>
        </p:txBody>
      </p:sp>
      <p:sp>
        <p:nvSpPr>
          <p:cNvPr id="7" name="Content Placeholder 6">
            <a:extLst>
              <a:ext uri="{FF2B5EF4-FFF2-40B4-BE49-F238E27FC236}">
                <a16:creationId xmlns:a16="http://schemas.microsoft.com/office/drawing/2014/main" id="{A51B20C8-A3EA-4454-BEE8-F25034056309}"/>
              </a:ext>
            </a:extLst>
          </p:cNvPr>
          <p:cNvSpPr>
            <a:spLocks noGrp="1"/>
          </p:cNvSpPr>
          <p:nvPr>
            <p:ph sz="half" idx="2"/>
          </p:nvPr>
        </p:nvSpPr>
        <p:spPr/>
        <p:txBody>
          <a:bodyPr>
            <a:normAutofit fontScale="92500" lnSpcReduction="20000"/>
          </a:bodyPr>
          <a:lstStyle/>
          <a:p>
            <a:r>
              <a:rPr lang="en-US" dirty="0"/>
              <a:t>5 mL sample (no sub-sampling!)</a:t>
            </a:r>
          </a:p>
          <a:p>
            <a:r>
              <a:rPr lang="en-US" dirty="0"/>
              <a:t>Spike with surrogates, dilute 1:1 with 5 mL methanol, shake for 2 minutes</a:t>
            </a:r>
          </a:p>
          <a:p>
            <a:r>
              <a:rPr lang="en-US" dirty="0"/>
              <a:t>Filter through pre-rinsed hydrophilic polypropylene membrane, acidify with acetic acid (pH 3 – 4)</a:t>
            </a:r>
          </a:p>
          <a:p>
            <a:r>
              <a:rPr lang="en-US" dirty="0"/>
              <a:t>10 mL final volume</a:t>
            </a:r>
          </a:p>
        </p:txBody>
      </p:sp>
      <p:sp>
        <p:nvSpPr>
          <p:cNvPr id="8" name="Text Placeholder 7">
            <a:extLst>
              <a:ext uri="{FF2B5EF4-FFF2-40B4-BE49-F238E27FC236}">
                <a16:creationId xmlns:a16="http://schemas.microsoft.com/office/drawing/2014/main" id="{1464A560-4A7C-44C6-9685-4B5CF28A66B8}"/>
              </a:ext>
            </a:extLst>
          </p:cNvPr>
          <p:cNvSpPr>
            <a:spLocks noGrp="1"/>
          </p:cNvSpPr>
          <p:nvPr>
            <p:ph type="body" sz="quarter" idx="3"/>
          </p:nvPr>
        </p:nvSpPr>
        <p:spPr/>
        <p:txBody>
          <a:bodyPr>
            <a:normAutofit/>
          </a:bodyPr>
          <a:lstStyle/>
          <a:p>
            <a:r>
              <a:rPr lang="en-US" sz="2800" u="sng" dirty="0"/>
              <a:t>D7968 (PFAS in Soil Method)</a:t>
            </a:r>
          </a:p>
        </p:txBody>
      </p:sp>
      <p:sp>
        <p:nvSpPr>
          <p:cNvPr id="9" name="Content Placeholder 8">
            <a:extLst>
              <a:ext uri="{FF2B5EF4-FFF2-40B4-BE49-F238E27FC236}">
                <a16:creationId xmlns:a16="http://schemas.microsoft.com/office/drawing/2014/main" id="{A49A98D4-8112-4AFF-937B-7F09063D50B4}"/>
              </a:ext>
            </a:extLst>
          </p:cNvPr>
          <p:cNvSpPr>
            <a:spLocks noGrp="1"/>
          </p:cNvSpPr>
          <p:nvPr>
            <p:ph sz="quarter" idx="4"/>
          </p:nvPr>
        </p:nvSpPr>
        <p:spPr/>
        <p:txBody>
          <a:bodyPr>
            <a:normAutofit fontScale="92500" lnSpcReduction="20000"/>
          </a:bodyPr>
          <a:lstStyle/>
          <a:p>
            <a:r>
              <a:rPr lang="en-US" dirty="0"/>
              <a:t>2 gram sub-sample</a:t>
            </a:r>
          </a:p>
          <a:p>
            <a:r>
              <a:rPr lang="en-US" dirty="0"/>
              <a:t>Spike with surrogates, extract via tumbling with 10 mL 1:1 methanol/water at pH 9 – 10 (adjusted with ammonium hydroxide) for 1 hour</a:t>
            </a:r>
          </a:p>
          <a:p>
            <a:r>
              <a:rPr lang="en-US" dirty="0"/>
              <a:t>Centrifuge extract, filter through pre-rinsed hydrophilic polypropylene membrane, acidify with acetic acid (pH 3 – 4)</a:t>
            </a:r>
          </a:p>
          <a:p>
            <a:r>
              <a:rPr lang="en-US" dirty="0"/>
              <a:t>10 mL final volume</a:t>
            </a:r>
          </a:p>
        </p:txBody>
      </p:sp>
    </p:spTree>
    <p:extLst>
      <p:ext uri="{BB962C8B-B14F-4D97-AF65-F5344CB8AC3E}">
        <p14:creationId xmlns:p14="http://schemas.microsoft.com/office/powerpoint/2010/main" val="3126355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7769C-B375-41F6-8C17-355A6AD05B72}"/>
              </a:ext>
            </a:extLst>
          </p:cNvPr>
          <p:cNvSpPr>
            <a:spLocks noGrp="1"/>
          </p:cNvSpPr>
          <p:nvPr>
            <p:ph type="title"/>
          </p:nvPr>
        </p:nvSpPr>
        <p:spPr/>
        <p:txBody>
          <a:bodyPr>
            <a:normAutofit fontScale="90000"/>
          </a:bodyPr>
          <a:lstStyle/>
          <a:p>
            <a:r>
              <a:rPr lang="en-US" dirty="0"/>
              <a:t>ASTM Standards – Analysis</a:t>
            </a:r>
          </a:p>
        </p:txBody>
      </p:sp>
      <p:sp>
        <p:nvSpPr>
          <p:cNvPr id="3" name="Content Placeholder 2">
            <a:extLst>
              <a:ext uri="{FF2B5EF4-FFF2-40B4-BE49-F238E27FC236}">
                <a16:creationId xmlns:a16="http://schemas.microsoft.com/office/drawing/2014/main" id="{1143665E-B28B-4FA9-8BE6-BF05E7DD6094}"/>
              </a:ext>
            </a:extLst>
          </p:cNvPr>
          <p:cNvSpPr>
            <a:spLocks noGrp="1"/>
          </p:cNvSpPr>
          <p:nvPr>
            <p:ph idx="1"/>
          </p:nvPr>
        </p:nvSpPr>
        <p:spPr/>
        <p:txBody>
          <a:bodyPr/>
          <a:lstStyle/>
          <a:p>
            <a:r>
              <a:rPr lang="en-US" dirty="0"/>
              <a:t>Parts-per-trillion (ppt) analyte calibration range</a:t>
            </a:r>
          </a:p>
          <a:p>
            <a:r>
              <a:rPr lang="en-US" dirty="0"/>
              <a:t>21-minute run time</a:t>
            </a:r>
          </a:p>
          <a:p>
            <a:r>
              <a:rPr lang="en-US" dirty="0"/>
              <a:t>Ternary LC gradient</a:t>
            </a:r>
          </a:p>
        </p:txBody>
      </p:sp>
      <p:pic>
        <p:nvPicPr>
          <p:cNvPr id="4" name="Picture 3">
            <a:extLst>
              <a:ext uri="{FF2B5EF4-FFF2-40B4-BE49-F238E27FC236}">
                <a16:creationId xmlns:a16="http://schemas.microsoft.com/office/drawing/2014/main" id="{4655BAD0-011C-4CF0-828C-339C7EE8063E}"/>
              </a:ext>
            </a:extLst>
          </p:cNvPr>
          <p:cNvPicPr>
            <a:picLocks noChangeAspect="1"/>
          </p:cNvPicPr>
          <p:nvPr/>
        </p:nvPicPr>
        <p:blipFill>
          <a:blip r:embed="rId2"/>
          <a:stretch>
            <a:fillRect/>
          </a:stretch>
        </p:blipFill>
        <p:spPr>
          <a:xfrm>
            <a:off x="2600400" y="3506599"/>
            <a:ext cx="6991199" cy="3046486"/>
          </a:xfrm>
          <a:prstGeom prst="rect">
            <a:avLst/>
          </a:prstGeom>
        </p:spPr>
      </p:pic>
    </p:spTree>
    <p:extLst>
      <p:ext uri="{BB962C8B-B14F-4D97-AF65-F5344CB8AC3E}">
        <p14:creationId xmlns:p14="http://schemas.microsoft.com/office/powerpoint/2010/main" val="1139117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0F285-A827-44B1-A1D7-289D4529B3E5}"/>
              </a:ext>
            </a:extLst>
          </p:cNvPr>
          <p:cNvSpPr>
            <a:spLocks noGrp="1"/>
          </p:cNvSpPr>
          <p:nvPr>
            <p:ph type="title"/>
          </p:nvPr>
        </p:nvSpPr>
        <p:spPr/>
        <p:txBody>
          <a:bodyPr>
            <a:normAutofit fontScale="90000"/>
          </a:bodyPr>
          <a:lstStyle/>
          <a:p>
            <a:r>
              <a:rPr lang="en-US" dirty="0"/>
              <a:t>Lab Consumables</a:t>
            </a:r>
          </a:p>
        </p:txBody>
      </p:sp>
      <p:sp>
        <p:nvSpPr>
          <p:cNvPr id="3" name="Content Placeholder 2">
            <a:extLst>
              <a:ext uri="{FF2B5EF4-FFF2-40B4-BE49-F238E27FC236}">
                <a16:creationId xmlns:a16="http://schemas.microsoft.com/office/drawing/2014/main" id="{CF559D4C-C38A-4D8C-A643-3F78E4247C38}"/>
              </a:ext>
            </a:extLst>
          </p:cNvPr>
          <p:cNvSpPr>
            <a:spLocks noGrp="1"/>
          </p:cNvSpPr>
          <p:nvPr>
            <p:ph idx="1"/>
          </p:nvPr>
        </p:nvSpPr>
        <p:spPr/>
        <p:txBody>
          <a:bodyPr/>
          <a:lstStyle/>
          <a:p>
            <a:r>
              <a:rPr lang="en-US" dirty="0"/>
              <a:t>Lab consumable = lab supply that is considered one-time use, disposable, and inexpensive</a:t>
            </a:r>
          </a:p>
          <a:p>
            <a:r>
              <a:rPr lang="en-US" dirty="0"/>
              <a:t>Lab consumables in Region 5 lab PFAS methods:</a:t>
            </a:r>
          </a:p>
          <a:p>
            <a:pPr lvl="1">
              <a:buFont typeface="Calibri" panose="020F0502020204030204" pitchFamily="34" charset="0"/>
              <a:buChar char="–"/>
            </a:pPr>
            <a:r>
              <a:rPr lang="en-US" dirty="0"/>
              <a:t>Polypropylene sampling containers (15 mL and 50 mL conical centrifuge tubes)</a:t>
            </a:r>
          </a:p>
          <a:p>
            <a:pPr lvl="2"/>
            <a:r>
              <a:rPr lang="en-US" dirty="0"/>
              <a:t>Used also for reagent storage and standard preparation/storage</a:t>
            </a:r>
          </a:p>
          <a:p>
            <a:pPr lvl="1">
              <a:buFont typeface="Calibri" panose="020F0502020204030204" pitchFamily="34" charset="0"/>
              <a:buChar char="–"/>
            </a:pPr>
            <a:r>
              <a:rPr lang="en-US" dirty="0"/>
              <a:t>2 mL amber glass instrument vials (i.e. autosampler vials)</a:t>
            </a:r>
          </a:p>
          <a:p>
            <a:pPr lvl="1">
              <a:buFont typeface="Calibri" panose="020F0502020204030204" pitchFamily="34" charset="0"/>
              <a:buChar char="–"/>
            </a:pPr>
            <a:r>
              <a:rPr lang="en-US" dirty="0"/>
              <a:t>Polyethylene screw caps for 2 mL instrument vials</a:t>
            </a:r>
          </a:p>
          <a:p>
            <a:pPr lvl="1">
              <a:buFont typeface="Calibri" panose="020F0502020204030204" pitchFamily="34" charset="0"/>
              <a:buChar char="–"/>
            </a:pPr>
            <a:r>
              <a:rPr lang="en-US" dirty="0"/>
              <a:t>Polypropylene pipette tips (200 µL, 1 mL, 10 mL)</a:t>
            </a:r>
          </a:p>
          <a:p>
            <a:pPr lvl="1">
              <a:buFont typeface="Calibri" panose="020F0502020204030204" pitchFamily="34" charset="0"/>
              <a:buChar char="–"/>
            </a:pPr>
            <a:r>
              <a:rPr lang="en-US" dirty="0"/>
              <a:t>Polypropylene filtration disks (with 0.2 µm GHP membrane)</a:t>
            </a:r>
          </a:p>
          <a:p>
            <a:endParaRPr lang="en-US" dirty="0"/>
          </a:p>
        </p:txBody>
      </p:sp>
    </p:spTree>
    <p:extLst>
      <p:ext uri="{BB962C8B-B14F-4D97-AF65-F5344CB8AC3E}">
        <p14:creationId xmlns:p14="http://schemas.microsoft.com/office/powerpoint/2010/main" val="4159380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1048</TotalTime>
  <Words>1666</Words>
  <Application>Microsoft Office PowerPoint</Application>
  <PresentationFormat>Widescreen</PresentationFormat>
  <Paragraphs>242</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Per- and Polyfluoroalkyl Substances (PFAS) Contamination in Materials Used to Collect, Prepare, and Analyze for PFAS in the Environment</vt:lpstr>
      <vt:lpstr>Disclaimer</vt:lpstr>
      <vt:lpstr>Background</vt:lpstr>
      <vt:lpstr>Historically Common Contamination Sources in the Field or Lab</vt:lpstr>
      <vt:lpstr>ASTM Standards D7979 and D7968</vt:lpstr>
      <vt:lpstr>Current Region 5 Lab PFAS Analyte List</vt:lpstr>
      <vt:lpstr>ASTM Standards – Sample Preparation</vt:lpstr>
      <vt:lpstr>ASTM Standards – Analysis</vt:lpstr>
      <vt:lpstr>Lab Consumables</vt:lpstr>
      <vt:lpstr>Erratic Lab Consumables Contamination</vt:lpstr>
      <vt:lpstr>Erratic Lab Consumables Contamination</vt:lpstr>
      <vt:lpstr>PFAS Contamination Data</vt:lpstr>
      <vt:lpstr>PFAS Contamination Data</vt:lpstr>
      <vt:lpstr>PFAS Contamination Data</vt:lpstr>
      <vt:lpstr>PFAS Contamination Data</vt:lpstr>
      <vt:lpstr>PFAS Contamination Data</vt:lpstr>
      <vt:lpstr>PFAS Contamination Data – Summary </vt:lpstr>
      <vt:lpstr>Considerations When Requesting PFAS Analysis</vt:lpstr>
      <vt:lpstr>Considerations When Requesting PFAS Analysis</vt:lpstr>
      <vt:lpstr>Considerations When Requesting PFAS Analysis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Tarpley, Keith</dc:creator>
  <cp:lastModifiedBy>Kleinmaier, Danielle</cp:lastModifiedBy>
  <cp:revision>14</cp:revision>
  <dcterms:created xsi:type="dcterms:W3CDTF">2016-06-28T17:53:25Z</dcterms:created>
  <dcterms:modified xsi:type="dcterms:W3CDTF">2021-07-30T21:06:38Z</dcterms:modified>
</cp:coreProperties>
</file>